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2" r:id="rId27"/>
    <p:sldId id="283" r:id="rId28"/>
    <p:sldId id="284" r:id="rId29"/>
    <p:sldId id="285" r:id="rId30"/>
    <p:sldId id="281"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2" r:id="rId47"/>
    <p:sldId id="303" r:id="rId48"/>
    <p:sldId id="304" r:id="rId49"/>
    <p:sldId id="301" r:id="rId5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uario" initials="U"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81" d="100"/>
          <a:sy n="81" d="100"/>
        </p:scale>
        <p:origin x="-300" y="-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commentAuthors" Target="commentAuthors.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4/13/2016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4/13/2016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s-ES" smtClean="0"/>
              <a:t>Haga clic para modificar el estilo de título del patrón</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4/13/2016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4/13/2016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s-ES" smtClean="0"/>
              <a:t>Haga clic para modificar el estilo de título del patrón</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4/13/2016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s-ES" smtClean="0"/>
              <a:t>Haga clic para modificar el estilo de título del patrón</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4/13/2016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4/13/2016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4/13/2016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913795" y="2912232"/>
            <a:ext cx="5107208" cy="287896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172200" y="2912232"/>
            <a:ext cx="5095357" cy="287896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4/13/2016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4/13/2016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4/13/2016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4/13/2016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4/13/2016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4/13/2016</a:t>
            </a:fld>
            <a:endParaRPr lang="en-US"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es.wikipedia.org/wiki/Socialismo_ut%C3%B3pico" TargetMode="External"/><Relationship Id="rId13" Type="http://schemas.openxmlformats.org/officeDocument/2006/relationships/hyperlink" Target="https://es.wikipedia.org/wiki/Revoluci%C3%B3n_rusa" TargetMode="External"/><Relationship Id="rId3" Type="http://schemas.openxmlformats.org/officeDocument/2006/relationships/hyperlink" Target="https://es.wikipedia.org/wiki/Liberalismo#Liberalismo_social.2C_liberalismo_econ.C3.B3mico_y_liberalismo_pol.C3.ADtico" TargetMode="External"/><Relationship Id="rId7" Type="http://schemas.openxmlformats.org/officeDocument/2006/relationships/hyperlink" Target="https://es.wikipedia.org/wiki/Siglo_XIX" TargetMode="External"/><Relationship Id="rId12" Type="http://schemas.openxmlformats.org/officeDocument/2006/relationships/hyperlink" Target="https://es.wikipedia.org/wiki/Socialismo_cient%C3%ADfico" TargetMode="External"/><Relationship Id="rId2" Type="http://schemas.openxmlformats.org/officeDocument/2006/relationships/hyperlink" Target="https://es.wikipedia.org/wiki/Individualismo" TargetMode="External"/><Relationship Id="rId1" Type="http://schemas.openxmlformats.org/officeDocument/2006/relationships/slideLayout" Target="../slideLayouts/slideLayout2.xml"/><Relationship Id="rId6" Type="http://schemas.openxmlformats.org/officeDocument/2006/relationships/hyperlink" Target="https://es.wikipedia.org/wiki/Explotaci%C3%B3n_infantil" TargetMode="External"/><Relationship Id="rId11" Type="http://schemas.openxmlformats.org/officeDocument/2006/relationships/hyperlink" Target="https://es.wikipedia.org/wiki/Anarquismo" TargetMode="External"/><Relationship Id="rId5" Type="http://schemas.openxmlformats.org/officeDocument/2006/relationships/hyperlink" Target="https://es.wikipedia.org/wiki/Huelga_laboral" TargetMode="External"/><Relationship Id="rId10" Type="http://schemas.openxmlformats.org/officeDocument/2006/relationships/hyperlink" Target="https://es.wikipedia.org/wiki/Socialdemocracia" TargetMode="External"/><Relationship Id="rId4" Type="http://schemas.openxmlformats.org/officeDocument/2006/relationships/hyperlink" Target="https://es.wikipedia.org/wiki/Movimiento_obrero" TargetMode="External"/><Relationship Id="rId9" Type="http://schemas.openxmlformats.org/officeDocument/2006/relationships/hyperlink" Target="https://es.wikipedia.org/w/index.php?title=Escuela_Cat%C3%B3lica_Social&amp;action=edit&amp;redlink=1" TargetMode="External"/><Relationship Id="rId14" Type="http://schemas.openxmlformats.org/officeDocument/2006/relationships/hyperlink" Target="https://es.wikipedia.org/wiki/Revoluci%C3%B3n_mexicana"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es.wikipedia.org/wiki/Voto_(elecciones)" TargetMode="External"/><Relationship Id="rId2" Type="http://schemas.openxmlformats.org/officeDocument/2006/relationships/hyperlink" Target="https://es.wikipedia.org/wiki/Sufragio_femenino" TargetMode="External"/><Relationship Id="rId1" Type="http://schemas.openxmlformats.org/officeDocument/2006/relationships/slideLayout" Target="../slideLayouts/slideLayout2.xml"/><Relationship Id="rId4" Type="http://schemas.openxmlformats.org/officeDocument/2006/relationships/hyperlink" Target="https://es.wikipedia.org/wiki/Colonialismo"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es.wikipedia.org/wiki/Derecho_internacional" TargetMode="External"/><Relationship Id="rId2" Type="http://schemas.openxmlformats.org/officeDocument/2006/relationships/hyperlink" Target="https://es.wikipedia.org/wiki/Siglo_XX" TargetMode="External"/><Relationship Id="rId1" Type="http://schemas.openxmlformats.org/officeDocument/2006/relationships/slideLayout" Target="../slideLayouts/slideLayout2.xml"/><Relationship Id="rId6" Type="http://schemas.openxmlformats.org/officeDocument/2006/relationships/hyperlink" Target="https://es.wikipedia.org/wiki/1945" TargetMode="External"/><Relationship Id="rId5" Type="http://schemas.openxmlformats.org/officeDocument/2006/relationships/hyperlink" Target="https://es.wikipedia.org/wiki/Organizaci%C3%B3n_de_las_Naciones_Unidas" TargetMode="External"/><Relationship Id="rId4" Type="http://schemas.openxmlformats.org/officeDocument/2006/relationships/hyperlink" Target="https://es.wikipedia.org/wiki/Segunda_Guerra_Mundial" TargetMode="External"/></Relationships>
</file>

<file path=ppt/slides/_rels/slide13.xml.rels><?xml version="1.0" encoding="UTF-8" standalone="yes"?>
<Relationships xmlns="http://schemas.openxmlformats.org/package/2006/relationships"><Relationship Id="rId8" Type="http://schemas.openxmlformats.org/officeDocument/2006/relationships/hyperlink" Target="https://es.wikipedia.org/wiki/Convenci%C3%B3n_Europea_de_Derechos_Humanos" TargetMode="External"/><Relationship Id="rId13" Type="http://schemas.openxmlformats.org/officeDocument/2006/relationships/hyperlink" Target="https://es.wikipedia.org/wiki/Convenci%C3%B3n_Americana_sobre_Derechos_Humanos" TargetMode="External"/><Relationship Id="rId3" Type="http://schemas.openxmlformats.org/officeDocument/2006/relationships/hyperlink" Target="https://es.wikipedia.org/wiki/1948" TargetMode="External"/><Relationship Id="rId7" Type="http://schemas.openxmlformats.org/officeDocument/2006/relationships/hyperlink" Target="https://es.wikipedia.org/wiki/Tratado_internacional" TargetMode="External"/><Relationship Id="rId12" Type="http://schemas.openxmlformats.org/officeDocument/2006/relationships/hyperlink" Target="https://es.wikipedia.org/wiki/Pacto_Internacional_de_Derechos_Econ%C3%B3micos,_Sociales_y_Culturales" TargetMode="External"/><Relationship Id="rId2" Type="http://schemas.openxmlformats.org/officeDocument/2006/relationships/hyperlink" Target="https://es.wikipedia.org/wiki/10_de_diciembre" TargetMode="External"/><Relationship Id="rId1" Type="http://schemas.openxmlformats.org/officeDocument/2006/relationships/slideLayout" Target="../slideLayouts/slideLayout2.xml"/><Relationship Id="rId6" Type="http://schemas.openxmlformats.org/officeDocument/2006/relationships/hyperlink" Target="https://es.wikipedia.org/wiki/Segunda_Guerra_Mundial" TargetMode="External"/><Relationship Id="rId11" Type="http://schemas.openxmlformats.org/officeDocument/2006/relationships/hyperlink" Target="https://es.wikipedia.org/wiki/Pacto_Internacional_de_Derechos_Civiles_y_Pol%C3%ADticos" TargetMode="External"/><Relationship Id="rId5" Type="http://schemas.openxmlformats.org/officeDocument/2006/relationships/hyperlink" Target="https://es.wikipedia.org/wiki/Asamblea_General_de_las_Naciones_Unidas" TargetMode="External"/><Relationship Id="rId10" Type="http://schemas.openxmlformats.org/officeDocument/2006/relationships/hyperlink" Target="https://es.wikipedia.org/wiki/1966" TargetMode="External"/><Relationship Id="rId4" Type="http://schemas.openxmlformats.org/officeDocument/2006/relationships/hyperlink" Target="https://es.wikipedia.org/wiki/Declaraci%C3%B3n_Universal_de_los_Derechos_Humanos" TargetMode="External"/><Relationship Id="rId9" Type="http://schemas.openxmlformats.org/officeDocument/2006/relationships/hyperlink" Target="https://es.wikipedia.org/wiki/Pactos_de_Nueva_York" TargetMode="External"/></Relationships>
</file>

<file path=ppt/slides/_rels/slide14.xml.rels><?xml version="1.0" encoding="UTF-8" standalone="yes"?>
<Relationships xmlns="http://schemas.openxmlformats.org/package/2006/relationships"><Relationship Id="rId2" Type="http://schemas.openxmlformats.org/officeDocument/2006/relationships/hyperlink" Target="https://es.wikipedia.org/wiki/Siglo_XX"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es.wikipedia.org/wiki/Filosof%C3%ADa_del_Derecho" TargetMode="External"/><Relationship Id="rId2" Type="http://schemas.openxmlformats.org/officeDocument/2006/relationships/hyperlink" Target="https://es.wikipedia.org/wiki/Derechos_constitucionale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es.wikipedia.org/w/index.php?title=Francisco_Laporta&amp;action=edit&amp;redlink=1"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es.wikipedia.org/wiki/Capacidad_de_obrar" TargetMode="External"/><Relationship Id="rId2" Type="http://schemas.openxmlformats.org/officeDocument/2006/relationships/hyperlink" Target="https://es.wikipedia.org/wiki/Luigi_Ferrajoli" TargetMode="External"/><Relationship Id="rId1" Type="http://schemas.openxmlformats.org/officeDocument/2006/relationships/slideLayout" Target="../slideLayouts/slideLayout2.xml"/><Relationship Id="rId4" Type="http://schemas.openxmlformats.org/officeDocument/2006/relationships/hyperlink" Target="https://es.wikipedia.org/wiki/Sufragio_universal"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es.wikipedia.org/wiki/1979" TargetMode="External"/><Relationship Id="rId7" Type="http://schemas.openxmlformats.org/officeDocument/2006/relationships/hyperlink" Target="https://es.wikipedia.org/wiki/Libertad" TargetMode="External"/><Relationship Id="rId2" Type="http://schemas.openxmlformats.org/officeDocument/2006/relationships/hyperlink" Target="https://es.wikipedia.org/wiki/Karel_Va%C5%A1%C3%A1k" TargetMode="External"/><Relationship Id="rId1" Type="http://schemas.openxmlformats.org/officeDocument/2006/relationships/slideLayout" Target="../slideLayouts/slideLayout2.xml"/><Relationship Id="rId6" Type="http://schemas.openxmlformats.org/officeDocument/2006/relationships/hyperlink" Target="https://es.wikipedia.org/wiki/Derechos_civiles_y_pol%C3%ADticos" TargetMode="External"/><Relationship Id="rId5" Type="http://schemas.openxmlformats.org/officeDocument/2006/relationships/hyperlink" Target="https://es.wikipedia.org/wiki/Libert%C3%A9,_%C3%A9galit%C3%A9,_fraternit%C3%A9" TargetMode="External"/><Relationship Id="rId4" Type="http://schemas.openxmlformats.org/officeDocument/2006/relationships/hyperlink" Target="https://es.wikipedia.org/wiki/Revoluci%C3%B3n_francesa"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es.wikipedia.org/wiki/Igualdad_ante_la_ley" TargetMode="External"/><Relationship Id="rId2" Type="http://schemas.openxmlformats.org/officeDocument/2006/relationships/hyperlink" Target="https://es.wikipedia.org/wiki/Derechos_econ%C3%B3micos,_sociales_y_culturale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es.wikipedia.org/wiki/Solidaridad_(sociolog%C3%ADa)" TargetMode="External"/><Relationship Id="rId2" Type="http://schemas.openxmlformats.org/officeDocument/2006/relationships/hyperlink" Target="https://es.wikipedia.org/wiki/A%C3%B1os_1980" TargetMode="External"/><Relationship Id="rId1" Type="http://schemas.openxmlformats.org/officeDocument/2006/relationships/slideLayout" Target="../slideLayouts/slideLayout2.xml"/><Relationship Id="rId6" Type="http://schemas.openxmlformats.org/officeDocument/2006/relationships/hyperlink" Target="https://es.wikipedia.org/wiki/Ingenier%C3%ADa_gen%C3%A9tica" TargetMode="External"/><Relationship Id="rId5" Type="http://schemas.openxmlformats.org/officeDocument/2006/relationships/hyperlink" Target="https://es.wikipedia.org/wiki/Calidad_de_vida" TargetMode="External"/><Relationship Id="rId4" Type="http://schemas.openxmlformats.org/officeDocument/2006/relationships/hyperlink" Target="https://es.wikipedia.org/wiki/Paz" TargetMode="External"/></Relationships>
</file>

<file path=ppt/slides/_rels/slide21.xml.rels><?xml version="1.0" encoding="UTF-8" standalone="yes"?>
<Relationships xmlns="http://schemas.openxmlformats.org/package/2006/relationships"><Relationship Id="rId8" Type="http://schemas.openxmlformats.org/officeDocument/2006/relationships/hyperlink" Target="https://es.wikipedia.org/wiki/Juan_Carlos_Riofr%C3%ADo_Mart%C3%ADnez-Villalba" TargetMode="External"/><Relationship Id="rId3" Type="http://schemas.openxmlformats.org/officeDocument/2006/relationships/hyperlink" Target="https://es.wikipedia.org/w/index.php?title=Franz_Matcher&amp;action=edit&amp;redlink=1" TargetMode="External"/><Relationship Id="rId7" Type="http://schemas.openxmlformats.org/officeDocument/2006/relationships/hyperlink" Target="https://es.wikipedia.org/w/index.php?title=Javier_Bustamante_Donas&amp;action=edit&amp;redlink=1" TargetMode="External"/><Relationship Id="rId2" Type="http://schemas.openxmlformats.org/officeDocument/2006/relationships/hyperlink" Target="https://es.wikipedia.org/w/index.php?title=David_Vallesp%C3%ADn_P%C3%A9rez&amp;action=edit&amp;redlink=1" TargetMode="External"/><Relationship Id="rId1" Type="http://schemas.openxmlformats.org/officeDocument/2006/relationships/slideLayout" Target="../slideLayouts/slideLayout2.xml"/><Relationship Id="rId6" Type="http://schemas.openxmlformats.org/officeDocument/2006/relationships/hyperlink" Target="https://es.wikipedia.org/w/index.php?title=Robert_B._Gelman&amp;action=edit&amp;redlink=1" TargetMode="External"/><Relationship Id="rId5" Type="http://schemas.openxmlformats.org/officeDocument/2006/relationships/hyperlink" Target="https://es.wikipedia.org/wiki/Augusto_Mario_Morello" TargetMode="External"/><Relationship Id="rId4" Type="http://schemas.openxmlformats.org/officeDocument/2006/relationships/hyperlink" Target="https://es.wikipedia.org/wiki/Antonio_P%C3%A9rez_Lu%C3%B1o"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s://es.wikipedia.org/wiki/Burgues%C3%ADa" TargetMode="External"/><Relationship Id="rId7" Type="http://schemas.openxmlformats.org/officeDocument/2006/relationships/hyperlink" Target="https://es.wikipedia.org/wiki/Feminismo" TargetMode="External"/><Relationship Id="rId2" Type="http://schemas.openxmlformats.org/officeDocument/2006/relationships/hyperlink" Target="https://es.wikipedia.org/wiki/Helio_Gallardo" TargetMode="External"/><Relationship Id="rId1" Type="http://schemas.openxmlformats.org/officeDocument/2006/relationships/slideLayout" Target="../slideLayouts/slideLayout2.xml"/><Relationship Id="rId6" Type="http://schemas.openxmlformats.org/officeDocument/2006/relationships/hyperlink" Target="https://es.wikipedia.org/wiki/Descolonizaci%C3%B3n" TargetMode="External"/><Relationship Id="rId5" Type="http://schemas.openxmlformats.org/officeDocument/2006/relationships/hyperlink" Target="https://es.wikipedia.org/wiki/Abolicionismo" TargetMode="External"/><Relationship Id="rId4" Type="http://schemas.openxmlformats.org/officeDocument/2006/relationships/hyperlink" Target="https://es.wikipedia.org/wiki/Movimiento_obrero" TargetMode="External"/></Relationships>
</file>

<file path=ppt/slides/_rels/slide23.xml.rels><?xml version="1.0" encoding="UTF-8" standalone="yes"?>
<Relationships xmlns="http://schemas.openxmlformats.org/package/2006/relationships"><Relationship Id="rId8" Type="http://schemas.openxmlformats.org/officeDocument/2006/relationships/hyperlink" Target="http://www.monografias.com/trabajos16/discurso/discurso.shtml" TargetMode="External"/><Relationship Id="rId3" Type="http://schemas.openxmlformats.org/officeDocument/2006/relationships/hyperlink" Target="http://www.monografias.com/trabajos12/elorigest/elorigest.shtml" TargetMode="External"/><Relationship Id="rId7" Type="http://schemas.openxmlformats.org/officeDocument/2006/relationships/hyperlink" Target="http://www.monografias.com/trabajos7/sisinf/sisinf.shtml" TargetMode="External"/><Relationship Id="rId2" Type="http://schemas.openxmlformats.org/officeDocument/2006/relationships/hyperlink" Target="http://www.monografias.com/trabajos14/comer/comer.shtml" TargetMode="External"/><Relationship Id="rId1" Type="http://schemas.openxmlformats.org/officeDocument/2006/relationships/slideLayout" Target="../slideLayouts/slideLayout2.xml"/><Relationship Id="rId6" Type="http://schemas.openxmlformats.org/officeDocument/2006/relationships/hyperlink" Target="http://www.monografias.com/trabajos11/conce/conce.shtml" TargetMode="External"/><Relationship Id="rId5" Type="http://schemas.openxmlformats.org/officeDocument/2006/relationships/hyperlink" Target="http://www.monografias.com/trabajos6/napro/napro.shtml" TargetMode="External"/><Relationship Id="rId4" Type="http://schemas.openxmlformats.org/officeDocument/2006/relationships/hyperlink" Target="http://www.monografias.com/trabajos/tomadecisiones/tomadecisiones.shtml"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www.monografias.com/trabajos11/metods/metods.shtml" TargetMode="External"/><Relationship Id="rId2" Type="http://schemas.openxmlformats.org/officeDocument/2006/relationships/hyperlink" Target="http://www.monografias.com/trabajos16/objetivos-educacion/objetivos-educacion.shtml" TargetMode="External"/><Relationship Id="rId1" Type="http://schemas.openxmlformats.org/officeDocument/2006/relationships/slideLayout" Target="../slideLayouts/slideLayout2.xml"/><Relationship Id="rId5" Type="http://schemas.openxmlformats.org/officeDocument/2006/relationships/hyperlink" Target="http://www.monografias.com/trabajos4/refrec/refrec.shtml" TargetMode="External"/><Relationship Id="rId4" Type="http://schemas.openxmlformats.org/officeDocument/2006/relationships/hyperlink" Target="http://www.monografias.com/trabajos7/compro/compro.shtml"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www.cidh.org/Default.htm"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echr.coe.int/echr" TargetMode="External"/><Relationship Id="rId2" Type="http://schemas.openxmlformats.org/officeDocument/2006/relationships/hyperlink" Target="http://www.corteidh.or.cr/" TargetMode="External"/><Relationship Id="rId1" Type="http://schemas.openxmlformats.org/officeDocument/2006/relationships/slideLayout" Target="../slideLayouts/slideLayout2.xml"/><Relationship Id="rId4" Type="http://schemas.openxmlformats.org/officeDocument/2006/relationships/hyperlink" Target="http://www.african-court.org/" TargetMode="External"/></Relationships>
</file>

<file path=ppt/slides/_rels/slide29.xml.rels><?xml version="1.0" encoding="UTF-8" standalone="yes"?>
<Relationships xmlns="http://schemas.openxmlformats.org/package/2006/relationships"><Relationship Id="rId2" Type="http://schemas.openxmlformats.org/officeDocument/2006/relationships/hyperlink" Target="http://www.oas.org/es/cidh/mandato/relatorias.as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es.wikipedia.org/wiki/Sujeto_de_derecho_internacional" TargetMode="External"/><Relationship Id="rId2" Type="http://schemas.openxmlformats.org/officeDocument/2006/relationships/hyperlink" Target="https://es.wikipedia.org/wiki/Estado"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es.wikipedia.org/wiki/Costumbre_internacional" TargetMode="External"/><Relationship Id="rId2" Type="http://schemas.openxmlformats.org/officeDocument/2006/relationships/hyperlink" Target="https://es.wikipedia.org/wiki/Tratado_internacional" TargetMode="External"/><Relationship Id="rId1" Type="http://schemas.openxmlformats.org/officeDocument/2006/relationships/slideLayout" Target="../slideLayouts/slideLayout2.xml"/><Relationship Id="rId4" Type="http://schemas.openxmlformats.org/officeDocument/2006/relationships/hyperlink" Target="https://es.wikipedia.org/wiki/Principios_generales_del_Derecho" TargetMode="External"/></Relationships>
</file>

<file path=ppt/slides/_rels/slide8.xml.rels><?xml version="1.0" encoding="UTF-8" standalone="yes"?>
<Relationships xmlns="http://schemas.openxmlformats.org/package/2006/relationships"><Relationship Id="rId2" Type="http://schemas.openxmlformats.org/officeDocument/2006/relationships/hyperlink" Target="https://es.wikipedia.org/wiki/Corte_Internacional_de_Justicia"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r>
              <a:rPr lang="es-MX" dirty="0" smtClean="0"/>
              <a:t>OBLIGATORIEDAD DE LOS TRATADOS INTERNACIONALES EN MATERIA DE DD.HH. PARA EL PODER LEGISLATIVO</a:t>
            </a:r>
            <a:endParaRPr lang="es-MX" dirty="0"/>
          </a:p>
        </p:txBody>
      </p:sp>
      <p:sp>
        <p:nvSpPr>
          <p:cNvPr id="3" name="Subtítulo 2"/>
          <p:cNvSpPr>
            <a:spLocks noGrp="1"/>
          </p:cNvSpPr>
          <p:nvPr>
            <p:ph type="subTitle" idx="1"/>
          </p:nvPr>
        </p:nvSpPr>
        <p:spPr/>
        <p:txBody>
          <a:bodyPr/>
          <a:lstStyle/>
          <a:p>
            <a:r>
              <a:rPr lang="es-MX" b="1" dirty="0" smtClean="0">
                <a:solidFill>
                  <a:srgbClr val="92D050"/>
                </a:solidFill>
              </a:rPr>
              <a:t>DR. JESÚS RUIZ MUNILLA</a:t>
            </a:r>
          </a:p>
          <a:p>
            <a:r>
              <a:rPr lang="es-MX" b="1" dirty="0" smtClean="0">
                <a:solidFill>
                  <a:srgbClr val="FF0000"/>
                </a:solidFill>
              </a:rPr>
              <a:t>Toluca de Lerdo, 9 de Abril de 2016</a:t>
            </a:r>
            <a:endParaRPr lang="es-MX" b="1" dirty="0">
              <a:solidFill>
                <a:srgbClr val="FF0000"/>
              </a:solidFill>
            </a:endParaRPr>
          </a:p>
        </p:txBody>
      </p:sp>
    </p:spTree>
    <p:extLst>
      <p:ext uri="{BB962C8B-B14F-4D97-AF65-F5344CB8AC3E}">
        <p14:creationId xmlns:p14="http://schemas.microsoft.com/office/powerpoint/2010/main" val="8392727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p:txBody>
          <a:bodyPr>
            <a:normAutofit fontScale="92500" lnSpcReduction="20000"/>
          </a:bodyPr>
          <a:lstStyle/>
          <a:p>
            <a:pPr algn="just"/>
            <a:r>
              <a:rPr lang="es-MX" dirty="0">
                <a:effectLst/>
              </a:rPr>
              <a:t>La noción de derechos humanos recogida en las Declaraciones, basada en la ideología burguesa del </a:t>
            </a:r>
            <a:r>
              <a:rPr lang="es-MX" dirty="0">
                <a:effectLst/>
                <a:hlinkClick r:id="rId2" tooltip="Individualismo"/>
              </a:rPr>
              <a:t>individualismo</a:t>
            </a:r>
            <a:r>
              <a:rPr lang="es-MX" dirty="0">
                <a:effectLst/>
              </a:rPr>
              <a:t> filosófico y el </a:t>
            </a:r>
            <a:r>
              <a:rPr lang="es-MX" dirty="0">
                <a:effectLst/>
                <a:hlinkClick r:id="rId3" tooltip="Liberalismo"/>
              </a:rPr>
              <a:t>liberalismo </a:t>
            </a:r>
            <a:r>
              <a:rPr lang="es-MX" dirty="0" smtClean="0">
                <a:effectLst/>
                <a:hlinkClick r:id="rId3" tooltip="Liberalismo"/>
              </a:rPr>
              <a:t>económico</a:t>
            </a:r>
            <a:r>
              <a:rPr lang="es-MX" dirty="0" smtClean="0">
                <a:effectLst/>
              </a:rPr>
              <a:t>,</a:t>
            </a:r>
            <a:r>
              <a:rPr lang="es-MX" baseline="30000" dirty="0">
                <a:effectLst/>
              </a:rPr>
              <a:t> </a:t>
            </a:r>
            <a:r>
              <a:rPr lang="es-MX" dirty="0" smtClean="0">
                <a:effectLst/>
              </a:rPr>
              <a:t>no </a:t>
            </a:r>
            <a:r>
              <a:rPr lang="es-MX" dirty="0">
                <a:effectLst/>
              </a:rPr>
              <a:t>experimentó grandes cambios a lo largo del siglo siguiente hasta que, ante las pésimas condiciones de vida de las masas obreras, surgieron movimientos sindicales y </a:t>
            </a:r>
            <a:r>
              <a:rPr lang="es-MX" dirty="0">
                <a:effectLst/>
                <a:hlinkClick r:id="rId4" tooltip="Movimiento obrero"/>
              </a:rPr>
              <a:t>luchas obreras</a:t>
            </a:r>
            <a:r>
              <a:rPr lang="es-MX" dirty="0">
                <a:effectLst/>
              </a:rPr>
              <a:t> que articularon sus demandas en forma de nuevos derechos que pretendían dar solución a ciertos problemas sociales a través de la intervención del Estado, como la garantía del </a:t>
            </a:r>
            <a:r>
              <a:rPr lang="es-MX" dirty="0">
                <a:effectLst/>
                <a:hlinkClick r:id="rId5" tooltip="Huelga laboral"/>
              </a:rPr>
              <a:t>derecho de huelga</a:t>
            </a:r>
            <a:r>
              <a:rPr lang="es-MX" dirty="0">
                <a:effectLst/>
              </a:rPr>
              <a:t>, unas condiciones mínimas de trabajo o la prohibición o regulación del </a:t>
            </a:r>
            <a:r>
              <a:rPr lang="es-MX" dirty="0">
                <a:effectLst/>
                <a:hlinkClick r:id="rId6" tooltip="Explotación infantil"/>
              </a:rPr>
              <a:t>trabajo infantil</a:t>
            </a:r>
            <a:r>
              <a:rPr lang="es-MX" dirty="0">
                <a:effectLst/>
              </a:rPr>
              <a:t>. Desde la primera mitad del </a:t>
            </a:r>
            <a:r>
              <a:rPr lang="es-MX" dirty="0">
                <a:effectLst/>
                <a:hlinkClick r:id="rId7" tooltip="Siglo XIX"/>
              </a:rPr>
              <a:t>siglo XIX</a:t>
            </a:r>
            <a:r>
              <a:rPr lang="es-MX" dirty="0">
                <a:effectLst/>
              </a:rPr>
              <a:t> se había desarrollado una nueva filosofía social que se manifestó en el </a:t>
            </a:r>
            <a:r>
              <a:rPr lang="es-MX" dirty="0">
                <a:effectLst/>
                <a:hlinkClick r:id="rId8" tooltip="Socialismo utópico"/>
              </a:rPr>
              <a:t>socialismo utópico</a:t>
            </a:r>
            <a:r>
              <a:rPr lang="es-MX" dirty="0">
                <a:effectLst/>
              </a:rPr>
              <a:t>, el reformismo de la </a:t>
            </a:r>
            <a:r>
              <a:rPr lang="es-MX" dirty="0">
                <a:effectLst/>
                <a:hlinkClick r:id="rId9" tooltip="Escuela Católica Social (aún no redactado)"/>
              </a:rPr>
              <a:t>Escuela Católica Social</a:t>
            </a:r>
            <a:r>
              <a:rPr lang="es-MX" dirty="0">
                <a:effectLst/>
              </a:rPr>
              <a:t>, la </a:t>
            </a:r>
            <a:r>
              <a:rPr lang="es-MX" dirty="0">
                <a:effectLst/>
                <a:hlinkClick r:id="rId10" tooltip="Socialdemocracia"/>
              </a:rPr>
              <a:t>socialdemocracia</a:t>
            </a:r>
            <a:r>
              <a:rPr lang="es-MX" dirty="0">
                <a:effectLst/>
              </a:rPr>
              <a:t>, el </a:t>
            </a:r>
            <a:r>
              <a:rPr lang="es-MX" dirty="0">
                <a:effectLst/>
                <a:hlinkClick r:id="rId11" tooltip="Anarquismo"/>
              </a:rPr>
              <a:t>anarquismo</a:t>
            </a:r>
            <a:r>
              <a:rPr lang="es-MX" dirty="0">
                <a:effectLst/>
              </a:rPr>
              <a:t> o el </a:t>
            </a:r>
            <a:r>
              <a:rPr lang="es-MX" dirty="0">
                <a:effectLst/>
                <a:hlinkClick r:id="rId12" tooltip="Socialismo científico"/>
              </a:rPr>
              <a:t>socialismo </a:t>
            </a:r>
            <a:r>
              <a:rPr lang="es-MX" dirty="0" smtClean="0">
                <a:effectLst/>
                <a:hlinkClick r:id="rId12" tooltip="Socialismo científico"/>
              </a:rPr>
              <a:t>científico</a:t>
            </a:r>
            <a:r>
              <a:rPr lang="es-MX" dirty="0" smtClean="0">
                <a:effectLst/>
              </a:rPr>
              <a:t>.</a:t>
            </a:r>
            <a:r>
              <a:rPr lang="es-MX" dirty="0">
                <a:effectLst/>
              </a:rPr>
              <a:t> En esta nueva fase fueron muy importantes la </a:t>
            </a:r>
            <a:r>
              <a:rPr lang="es-MX" dirty="0">
                <a:effectLst/>
                <a:hlinkClick r:id="rId13" tooltip="Revolución rusa"/>
              </a:rPr>
              <a:t>Revolución rusa</a:t>
            </a:r>
            <a:r>
              <a:rPr lang="es-MX" dirty="0">
                <a:effectLst/>
              </a:rPr>
              <a:t> o la </a:t>
            </a:r>
            <a:r>
              <a:rPr lang="es-MX" dirty="0">
                <a:effectLst/>
                <a:hlinkClick r:id="rId14" tooltip="Revolución mexicana"/>
              </a:rPr>
              <a:t>Revolución mexicana</a:t>
            </a:r>
            <a:r>
              <a:rPr lang="es-MX" dirty="0">
                <a:effectLst/>
              </a:rPr>
              <a:t>.</a:t>
            </a:r>
            <a:endParaRPr lang="es-MX" dirty="0"/>
          </a:p>
        </p:txBody>
      </p:sp>
    </p:spTree>
    <p:extLst>
      <p:ext uri="{BB962C8B-B14F-4D97-AF65-F5344CB8AC3E}">
        <p14:creationId xmlns:p14="http://schemas.microsoft.com/office/powerpoint/2010/main" val="22062095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p:txBody>
          <a:bodyPr/>
          <a:lstStyle/>
          <a:p>
            <a:pPr algn="just"/>
            <a:r>
              <a:rPr lang="es-MX" dirty="0">
                <a:effectLst/>
              </a:rPr>
              <a:t>Además de las luchas obreras, a lo largo de la edad contemporánea los movimientos por el </a:t>
            </a:r>
            <a:r>
              <a:rPr lang="es-MX" dirty="0">
                <a:effectLst/>
                <a:hlinkClick r:id="rId2" tooltip="Sufragio femenino"/>
              </a:rPr>
              <a:t>sufragio femenino</a:t>
            </a:r>
            <a:r>
              <a:rPr lang="es-MX" dirty="0">
                <a:effectLst/>
              </a:rPr>
              <a:t> consiguieron para muchas mujeres el derecho de </a:t>
            </a:r>
            <a:r>
              <a:rPr lang="es-MX" dirty="0">
                <a:effectLst/>
                <a:hlinkClick r:id="rId3" tooltip="Voto (elecciones)"/>
              </a:rPr>
              <a:t>voto</a:t>
            </a:r>
            <a:r>
              <a:rPr lang="es-MX" dirty="0">
                <a:effectLst/>
              </a:rPr>
              <a:t>; los movimientos de liberación nacional consiguieron librarse del </a:t>
            </a:r>
            <a:r>
              <a:rPr lang="es-MX" dirty="0">
                <a:effectLst/>
                <a:hlinkClick r:id="rId4" tooltip="Colonialismo"/>
              </a:rPr>
              <a:t>dominio de las potencias coloniales</a:t>
            </a:r>
            <a:r>
              <a:rPr lang="es-MX" dirty="0">
                <a:effectLst/>
              </a:rPr>
              <a:t>; y triunfaron diversas reivindicaciones de minorías raciales o religiosas oprimidas, movimientos por los derechos civiles o movimientos de políticas de identidad que defienden la autodeterminación cultural de colectivos humanos.</a:t>
            </a:r>
            <a:endParaRPr lang="es-MX" dirty="0"/>
          </a:p>
        </p:txBody>
      </p:sp>
    </p:spTree>
    <p:extLst>
      <p:ext uri="{BB962C8B-B14F-4D97-AF65-F5344CB8AC3E}">
        <p14:creationId xmlns:p14="http://schemas.microsoft.com/office/powerpoint/2010/main" val="14311820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p:txBody>
          <a:bodyPr/>
          <a:lstStyle/>
          <a:p>
            <a:pPr algn="just"/>
            <a:r>
              <a:rPr lang="es-MX" dirty="0">
                <a:effectLst/>
              </a:rPr>
              <a:t>El </a:t>
            </a:r>
            <a:r>
              <a:rPr lang="es-MX" dirty="0">
                <a:effectLst/>
                <a:hlinkClick r:id="rId2" tooltip="Siglo XX"/>
              </a:rPr>
              <a:t>siglo XX</a:t>
            </a:r>
            <a:r>
              <a:rPr lang="es-MX" dirty="0">
                <a:effectLst/>
              </a:rPr>
              <a:t> se caracterizó también por la incorporación de los derechos humanos al </a:t>
            </a:r>
            <a:r>
              <a:rPr lang="es-MX" dirty="0">
                <a:effectLst/>
                <a:hlinkClick r:id="rId3" tooltip="Derecho internacional"/>
              </a:rPr>
              <a:t>Derecho internacional</a:t>
            </a:r>
            <a:r>
              <a:rPr lang="es-MX" dirty="0">
                <a:effectLst/>
              </a:rPr>
              <a:t>. Si a principios del siglo se afirmaba que esta rama del Derecho solo regulaba las relaciones entre Estados y excluía a los particulares, el cambio fue rápido y tras la </a:t>
            </a:r>
            <a:r>
              <a:rPr lang="es-MX" dirty="0">
                <a:effectLst/>
                <a:hlinkClick r:id="rId4" tooltip="Segunda Guerra Mundial"/>
              </a:rPr>
              <a:t>Segunda Guerra </a:t>
            </a:r>
            <a:r>
              <a:rPr lang="es-MX" dirty="0" smtClean="0">
                <a:effectLst/>
                <a:hlinkClick r:id="rId4" tooltip="Segunda Guerra Mundial"/>
              </a:rPr>
              <a:t>Mundial</a:t>
            </a:r>
            <a:r>
              <a:rPr lang="es-MX" dirty="0" smtClean="0">
                <a:effectLst/>
              </a:rPr>
              <a:t>, </a:t>
            </a:r>
            <a:r>
              <a:rPr lang="es-MX" dirty="0">
                <a:effectLst/>
              </a:rPr>
              <a:t>los derechos humanos podían considerarse un principio constitucional del Derecho internacional </a:t>
            </a:r>
            <a:r>
              <a:rPr lang="es-MX" dirty="0" smtClean="0">
                <a:effectLst/>
              </a:rPr>
              <a:t>contemporáneo.</a:t>
            </a:r>
            <a:r>
              <a:rPr lang="es-MX" dirty="0">
                <a:effectLst/>
              </a:rPr>
              <a:t> </a:t>
            </a:r>
            <a:endParaRPr lang="es-MX" dirty="0" smtClean="0">
              <a:effectLst/>
            </a:endParaRPr>
          </a:p>
          <a:p>
            <a:pPr algn="just"/>
            <a:r>
              <a:rPr lang="es-MX" dirty="0" smtClean="0">
                <a:effectLst/>
              </a:rPr>
              <a:t>Es </a:t>
            </a:r>
            <a:r>
              <a:rPr lang="es-MX" dirty="0">
                <a:effectLst/>
              </a:rPr>
              <a:t>especialmente desde el nacimiento de la </a:t>
            </a:r>
            <a:r>
              <a:rPr lang="es-MX" dirty="0">
                <a:effectLst/>
                <a:hlinkClick r:id="rId5" tooltip="Organización de las Naciones Unidas"/>
              </a:rPr>
              <a:t>Organización de las Naciones Unidas</a:t>
            </a:r>
            <a:r>
              <a:rPr lang="es-MX" dirty="0">
                <a:effectLst/>
              </a:rPr>
              <a:t>, en </a:t>
            </a:r>
            <a:r>
              <a:rPr lang="es-MX" dirty="0">
                <a:effectLst/>
                <a:hlinkClick r:id="rId6" tooltip="1945"/>
              </a:rPr>
              <a:t>1945</a:t>
            </a:r>
            <a:r>
              <a:rPr lang="es-MX" dirty="0">
                <a:effectLst/>
              </a:rPr>
              <a:t>, cuando el concepto de derechos humanos se ha universalizado y alcanzado la gran importancia que tiene en la cultura jurídica internacional. </a:t>
            </a:r>
            <a:endParaRPr lang="es-MX" dirty="0"/>
          </a:p>
        </p:txBody>
      </p:sp>
    </p:spTree>
    <p:extLst>
      <p:ext uri="{BB962C8B-B14F-4D97-AF65-F5344CB8AC3E}">
        <p14:creationId xmlns:p14="http://schemas.microsoft.com/office/powerpoint/2010/main" val="31099250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p:txBody>
          <a:bodyPr>
            <a:normAutofit fontScale="92500" lnSpcReduction="20000"/>
          </a:bodyPr>
          <a:lstStyle/>
          <a:p>
            <a:pPr algn="just"/>
            <a:r>
              <a:rPr lang="es-MX" dirty="0">
                <a:effectLst/>
              </a:rPr>
              <a:t>El </a:t>
            </a:r>
            <a:r>
              <a:rPr lang="es-MX" dirty="0">
                <a:effectLst/>
                <a:hlinkClick r:id="rId2" tooltip="10 de diciembre"/>
              </a:rPr>
              <a:t>10 de diciembre</a:t>
            </a:r>
            <a:r>
              <a:rPr lang="es-MX" dirty="0">
                <a:effectLst/>
              </a:rPr>
              <a:t> de </a:t>
            </a:r>
            <a:r>
              <a:rPr lang="es-MX" dirty="0">
                <a:effectLst/>
                <a:hlinkClick r:id="rId3" tooltip="1948"/>
              </a:rPr>
              <a:t>1948</a:t>
            </a:r>
            <a:r>
              <a:rPr lang="es-MX" dirty="0">
                <a:effectLst/>
              </a:rPr>
              <a:t> la </a:t>
            </a:r>
            <a:r>
              <a:rPr lang="es-MX" dirty="0">
                <a:effectLst/>
                <a:hlinkClick r:id="rId4" tooltip="Declaración Universal de los Derechos Humanos"/>
              </a:rPr>
              <a:t>Declaración Universal de los Derechos Humanos</a:t>
            </a:r>
            <a:r>
              <a:rPr lang="es-MX" dirty="0">
                <a:effectLst/>
              </a:rPr>
              <a:t> fue adoptada y proclamada por </a:t>
            </a:r>
            <a:r>
              <a:rPr lang="es-MX" dirty="0" smtClean="0">
                <a:effectLst/>
              </a:rPr>
              <a:t>la </a:t>
            </a:r>
            <a:r>
              <a:rPr lang="es-MX" dirty="0" smtClean="0">
                <a:effectLst/>
                <a:hlinkClick r:id="rId5" tooltip="Asamblea General de las Naciones Unidas"/>
              </a:rPr>
              <a:t>Asamblea </a:t>
            </a:r>
            <a:r>
              <a:rPr lang="es-MX" dirty="0">
                <a:effectLst/>
                <a:hlinkClick r:id="rId5" tooltip="Asamblea General de las Naciones Unidas"/>
              </a:rPr>
              <a:t>General de las Naciones Unidas</a:t>
            </a:r>
            <a:r>
              <a:rPr lang="es-MX" dirty="0">
                <a:effectLst/>
              </a:rPr>
              <a:t> en su Resolución 217 A (III), como respuesta a los horrores de la </a:t>
            </a:r>
            <a:r>
              <a:rPr lang="es-MX" dirty="0">
                <a:effectLst/>
                <a:hlinkClick r:id="rId6" tooltip="Segunda Guerra Mundial"/>
              </a:rPr>
              <a:t>Segunda Guerra Mundial</a:t>
            </a:r>
            <a:r>
              <a:rPr lang="es-MX" dirty="0">
                <a:effectLst/>
              </a:rPr>
              <a:t> y como intento de sentar las bases del nuevo orden internacional que surgía tras el armisticio.</a:t>
            </a:r>
          </a:p>
          <a:p>
            <a:pPr algn="just"/>
            <a:r>
              <a:rPr lang="es-MX" dirty="0">
                <a:effectLst/>
              </a:rPr>
              <a:t>Posteriormente se han aprobado numerosos </a:t>
            </a:r>
            <a:r>
              <a:rPr lang="es-MX" dirty="0">
                <a:effectLst/>
                <a:hlinkClick r:id="rId7" tooltip="Tratado internacional"/>
              </a:rPr>
              <a:t>tratados internacionales</a:t>
            </a:r>
            <a:r>
              <a:rPr lang="es-MX" dirty="0">
                <a:effectLst/>
              </a:rPr>
              <a:t> sobre la materia, entre los que destacan </a:t>
            </a:r>
            <a:r>
              <a:rPr lang="es-MX" dirty="0" smtClean="0">
                <a:effectLst/>
              </a:rPr>
              <a:t>la  </a:t>
            </a:r>
            <a:r>
              <a:rPr lang="es-MX" dirty="0" smtClean="0">
                <a:effectLst/>
                <a:hlinkClick r:id="rId8" tooltip="Convención Europea de Derechos Humanos"/>
              </a:rPr>
              <a:t>Convención </a:t>
            </a:r>
            <a:r>
              <a:rPr lang="es-MX" dirty="0">
                <a:effectLst/>
                <a:hlinkClick r:id="rId8" tooltip="Convención Europea de Derechos Humanos"/>
              </a:rPr>
              <a:t>Europea de Derechos Humanos</a:t>
            </a:r>
            <a:r>
              <a:rPr lang="es-MX" dirty="0">
                <a:effectLst/>
              </a:rPr>
              <a:t> de 1950, los </a:t>
            </a:r>
            <a:r>
              <a:rPr lang="es-MX" dirty="0">
                <a:effectLst/>
                <a:hlinkClick r:id="rId9" tooltip="Pactos de Nueva York"/>
              </a:rPr>
              <a:t>Pactos Internacionales de Derechos Humanos</a:t>
            </a:r>
            <a:r>
              <a:rPr lang="es-MX" dirty="0">
                <a:effectLst/>
              </a:rPr>
              <a:t> de </a:t>
            </a:r>
            <a:r>
              <a:rPr lang="es-MX" dirty="0" smtClean="0">
                <a:effectLst/>
                <a:hlinkClick r:id="rId10" tooltip="1966"/>
              </a:rPr>
              <a:t>1966</a:t>
            </a:r>
            <a:r>
              <a:rPr lang="es-MX" dirty="0" smtClean="0">
                <a:effectLst/>
              </a:rPr>
              <a:t> (</a:t>
            </a:r>
            <a:r>
              <a:rPr lang="es-MX" dirty="0">
                <a:effectLst/>
                <a:hlinkClick r:id="rId11" tooltip="Pacto Internacional de Derechos Civiles y Políticos"/>
              </a:rPr>
              <a:t>Pacto Internacional de Derechos Civiles y Políticos</a:t>
            </a:r>
            <a:r>
              <a:rPr lang="es-MX" dirty="0">
                <a:effectLst/>
              </a:rPr>
              <a:t> y </a:t>
            </a:r>
            <a:r>
              <a:rPr lang="es-MX" dirty="0">
                <a:effectLst/>
                <a:hlinkClick r:id="rId12" tooltip="Pacto Internacional de Derechos Económicos, Sociales y Culturales"/>
              </a:rPr>
              <a:t>Pacto Internacional de Derechos Económicos, Sociales y Culturales</a:t>
            </a:r>
            <a:r>
              <a:rPr lang="es-MX" dirty="0">
                <a:effectLst/>
              </a:rPr>
              <a:t>), y la </a:t>
            </a:r>
            <a:r>
              <a:rPr lang="es-MX" dirty="0">
                <a:effectLst/>
                <a:hlinkClick r:id="rId13" tooltip="Convención Americana sobre Derechos Humanos"/>
              </a:rPr>
              <a:t>Convención Americana sobre Derechos Humanos</a:t>
            </a:r>
            <a:r>
              <a:rPr lang="es-MX" dirty="0">
                <a:effectLst/>
              </a:rPr>
              <a:t> de 1969, que crean diversos dispositivos para su promoción y garantía.</a:t>
            </a:r>
          </a:p>
          <a:p>
            <a:endParaRPr lang="es-MX" dirty="0"/>
          </a:p>
        </p:txBody>
      </p:sp>
    </p:spTree>
    <p:extLst>
      <p:ext uri="{BB962C8B-B14F-4D97-AF65-F5344CB8AC3E}">
        <p14:creationId xmlns:p14="http://schemas.microsoft.com/office/powerpoint/2010/main" val="14937136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p:txBody>
          <a:bodyPr>
            <a:normAutofit fontScale="92500"/>
          </a:bodyPr>
          <a:lstStyle/>
          <a:p>
            <a:pPr algn="just"/>
            <a:r>
              <a:rPr lang="es-MX" dirty="0">
                <a:effectLst/>
              </a:rPr>
              <a:t>En la segunda mitad del </a:t>
            </a:r>
            <a:r>
              <a:rPr lang="es-MX" dirty="0">
                <a:effectLst/>
                <a:hlinkClick r:id="rId2" tooltip="Siglo XX"/>
              </a:rPr>
              <a:t>siglo XX</a:t>
            </a:r>
            <a:r>
              <a:rPr lang="es-MX" dirty="0">
                <a:effectLst/>
              </a:rPr>
              <a:t>, y tras su decadencia en favor de las ideas </a:t>
            </a:r>
            <a:r>
              <a:rPr lang="es-MX" dirty="0" err="1">
                <a:effectLst/>
              </a:rPr>
              <a:t>iuspositivistas</a:t>
            </a:r>
            <a:r>
              <a:rPr lang="es-MX" dirty="0">
                <a:effectLst/>
              </a:rPr>
              <a:t>, el Derecho natural resurgió con fuerza con multitud de teorías muy diversas. De ellas, algunas mantienen una fundamentación objetivista de los derechos humanos, en tanto que afirman la existencia de un orden de valores o principios con validez objetiva y universal, independiente de los individuos. Otras, las subjetivistas, sitúan a la autonomía humana como fuente de todos los valores; basan los derechos humanos en la autoconsciencia racional de la dignidad, libertad e igualdad </a:t>
            </a:r>
            <a:r>
              <a:rPr lang="es-MX" dirty="0" smtClean="0">
                <a:effectLst/>
              </a:rPr>
              <a:t>humanas.</a:t>
            </a:r>
            <a:r>
              <a:rPr lang="es-MX" dirty="0">
                <a:effectLst/>
              </a:rPr>
              <a:t> Finalmente, las llamadas tesis </a:t>
            </a:r>
            <a:r>
              <a:rPr lang="es-MX" dirty="0" err="1">
                <a:effectLst/>
              </a:rPr>
              <a:t>intersubjetivistas</a:t>
            </a:r>
            <a:r>
              <a:rPr lang="es-MX" dirty="0">
                <a:effectLst/>
              </a:rPr>
              <a:t>, que surgen de un intento de síntesis entre las dos tendencias anteriores, consideran los derechos humanos como valores radicados en necesidades comunes y por lo tanto intrínsecamente comunicables.</a:t>
            </a:r>
            <a:endParaRPr lang="es-MX" dirty="0"/>
          </a:p>
        </p:txBody>
      </p:sp>
    </p:spTree>
    <p:extLst>
      <p:ext uri="{BB962C8B-B14F-4D97-AF65-F5344CB8AC3E}">
        <p14:creationId xmlns:p14="http://schemas.microsoft.com/office/powerpoint/2010/main" val="24549425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MX" dirty="0">
                <a:effectLst/>
              </a:rPr>
              <a:t>Derechos humanos y derechos constitucionales</a:t>
            </a:r>
            <a:br>
              <a:rPr lang="es-MX" dirty="0">
                <a:effectLst/>
              </a:rPr>
            </a:br>
            <a:endParaRPr lang="es-MX" dirty="0"/>
          </a:p>
        </p:txBody>
      </p:sp>
      <p:sp>
        <p:nvSpPr>
          <p:cNvPr id="3" name="Marcador de contenido 2"/>
          <p:cNvSpPr>
            <a:spLocks noGrp="1"/>
          </p:cNvSpPr>
          <p:nvPr>
            <p:ph idx="1"/>
          </p:nvPr>
        </p:nvSpPr>
        <p:spPr/>
        <p:txBody>
          <a:bodyPr/>
          <a:lstStyle/>
          <a:p>
            <a:pPr algn="just"/>
            <a:r>
              <a:rPr lang="es-MX" dirty="0">
                <a:effectLst/>
              </a:rPr>
              <a:t>Es importante diferenciar y no confundir los derechos humanos con los </a:t>
            </a:r>
            <a:r>
              <a:rPr lang="es-MX" dirty="0">
                <a:effectLst/>
                <a:hlinkClick r:id="rId2" tooltip="Derechos constitucionales"/>
              </a:rPr>
              <a:t>derechos constitucionales</a:t>
            </a:r>
            <a:r>
              <a:rPr lang="es-MX" dirty="0">
                <a:effectLst/>
              </a:rPr>
              <a:t> o fundamentales. Aunque generalmente los derechos humanos se suelen recoger dentro de los derechos constitucionales, no siempre coinciden. Para determinar qué derechos son "constitucionales" basta con recurrir al catálogo de derechos reconocidos por las constituciones políticas de los Estados; el concepto de "derechos humanos" pertenece más bien al ámbito de la </a:t>
            </a:r>
            <a:r>
              <a:rPr lang="es-MX" dirty="0">
                <a:effectLst/>
                <a:hlinkClick r:id="rId3" tooltip="Filosofía del Derecho"/>
              </a:rPr>
              <a:t>Filosofía del Derecho</a:t>
            </a:r>
            <a:r>
              <a:rPr lang="es-MX" dirty="0">
                <a:effectLst/>
              </a:rPr>
              <a:t>.</a:t>
            </a:r>
            <a:endParaRPr lang="es-MX" dirty="0"/>
          </a:p>
        </p:txBody>
      </p:sp>
    </p:spTree>
    <p:extLst>
      <p:ext uri="{BB962C8B-B14F-4D97-AF65-F5344CB8AC3E}">
        <p14:creationId xmlns:p14="http://schemas.microsoft.com/office/powerpoint/2010/main" val="24285355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p:txBody>
          <a:bodyPr/>
          <a:lstStyle/>
          <a:p>
            <a:pPr algn="just"/>
            <a:r>
              <a:rPr lang="es-MX" dirty="0">
                <a:effectLst/>
              </a:rPr>
              <a:t>La relación entre ambos conceptos ha sido estudiada por numerosos autores y es problemática. De entre los que reconocen la virtualidad del concepto de derechos </a:t>
            </a:r>
            <a:r>
              <a:rPr lang="es-MX" dirty="0" smtClean="0">
                <a:effectLst/>
              </a:rPr>
              <a:t>humanos,</a:t>
            </a:r>
            <a:r>
              <a:rPr lang="es-MX" dirty="0">
                <a:effectLst/>
              </a:rPr>
              <a:t> las teorías iusnaturalistas consideran que la existencia de los derechos humanos es independiente de su reconocimiento como derechos </a:t>
            </a:r>
            <a:r>
              <a:rPr lang="es-MX" dirty="0" smtClean="0">
                <a:effectLst/>
              </a:rPr>
              <a:t>constitucionales.</a:t>
            </a:r>
          </a:p>
          <a:p>
            <a:pPr algn="just"/>
            <a:r>
              <a:rPr lang="es-MX" dirty="0" smtClean="0">
                <a:effectLst/>
              </a:rPr>
              <a:t>Para </a:t>
            </a:r>
            <a:r>
              <a:rPr lang="es-MX" dirty="0">
                <a:effectLst/>
              </a:rPr>
              <a:t>algunos autores, como </a:t>
            </a:r>
            <a:r>
              <a:rPr lang="es-MX" dirty="0">
                <a:effectLst/>
                <a:hlinkClick r:id="rId2" tooltip="Francisco Laporta (aún no redactado)"/>
              </a:rPr>
              <a:t>Francisco Laporta</a:t>
            </a:r>
            <a:r>
              <a:rPr lang="es-MX" dirty="0">
                <a:effectLst/>
              </a:rPr>
              <a:t>, existiría un pequeño número de derechos humanos básicos, de los que se derivarían los derechos constitucionales más </a:t>
            </a:r>
            <a:r>
              <a:rPr lang="es-MX" dirty="0" smtClean="0">
                <a:effectLst/>
              </a:rPr>
              <a:t>concretos.</a:t>
            </a:r>
            <a:r>
              <a:rPr lang="es-MX" baseline="30000" dirty="0">
                <a:effectLst/>
              </a:rPr>
              <a:t> </a:t>
            </a:r>
            <a:r>
              <a:rPr lang="es-MX" baseline="30000" dirty="0" smtClean="0">
                <a:effectLst/>
              </a:rPr>
              <a:t> </a:t>
            </a:r>
            <a:r>
              <a:rPr lang="es-MX" i="1" dirty="0" smtClean="0">
                <a:solidFill>
                  <a:srgbClr val="FFFF00"/>
                </a:solidFill>
                <a:effectLst/>
              </a:rPr>
              <a:t>Laporta</a:t>
            </a:r>
            <a:r>
              <a:rPr lang="es-MX" i="1" dirty="0">
                <a:solidFill>
                  <a:srgbClr val="FFFF00"/>
                </a:solidFill>
                <a:effectLst/>
              </a:rPr>
              <a:t>, Francisco (1989). «Ética y Derecho en el pensamiento contemporáneo». En Victoria Camps. Historia de la ética, t. III, "La ética contemporánea". Barcelona: Ed. Crítica.</a:t>
            </a:r>
            <a:endParaRPr lang="es-MX" i="1" dirty="0">
              <a:solidFill>
                <a:srgbClr val="FFFF00"/>
              </a:solidFill>
            </a:endParaRPr>
          </a:p>
        </p:txBody>
      </p:sp>
    </p:spTree>
    <p:extLst>
      <p:ext uri="{BB962C8B-B14F-4D97-AF65-F5344CB8AC3E}">
        <p14:creationId xmlns:p14="http://schemas.microsoft.com/office/powerpoint/2010/main" val="6715311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p:txBody>
          <a:bodyPr>
            <a:noAutofit/>
          </a:bodyPr>
          <a:lstStyle/>
          <a:p>
            <a:pPr algn="just"/>
            <a:r>
              <a:rPr lang="es-MX" dirty="0">
                <a:effectLst/>
              </a:rPr>
              <a:t>Por su parte, para las teorías dualistas –las que otorgan importancia tanto al fundamento moral de los derechos como a su </a:t>
            </a:r>
            <a:r>
              <a:rPr lang="es-MX" dirty="0" err="1">
                <a:effectLst/>
              </a:rPr>
              <a:t>positivación</a:t>
            </a:r>
            <a:r>
              <a:rPr lang="es-MX" dirty="0">
                <a:effectLst/>
              </a:rPr>
              <a:t>– los conceptos de derechos humanos y derechos constitucionales tendrían un contenido equivalente. </a:t>
            </a:r>
            <a:endParaRPr lang="es-MX" dirty="0" smtClean="0">
              <a:effectLst/>
            </a:endParaRPr>
          </a:p>
          <a:p>
            <a:pPr algn="just"/>
            <a:r>
              <a:rPr lang="es-MX" dirty="0" smtClean="0">
                <a:effectLst/>
                <a:hlinkClick r:id="rId2" tooltip="Luigi Ferrajoli"/>
              </a:rPr>
              <a:t>Luigi </a:t>
            </a:r>
            <a:r>
              <a:rPr lang="es-MX" dirty="0" err="1">
                <a:effectLst/>
                <a:hlinkClick r:id="rId2" tooltip="Luigi Ferrajoli"/>
              </a:rPr>
              <a:t>Ferrajoli</a:t>
            </a:r>
            <a:r>
              <a:rPr lang="es-MX" dirty="0">
                <a:effectLst/>
              </a:rPr>
              <a:t> considera, en su teoría del </a:t>
            </a:r>
            <a:r>
              <a:rPr lang="es-MX" dirty="0" err="1">
                <a:effectLst/>
              </a:rPr>
              <a:t>garantismo</a:t>
            </a:r>
            <a:r>
              <a:rPr lang="es-MX" dirty="0">
                <a:effectLst/>
              </a:rPr>
              <a:t> jurídico, que, siendo los derechos constitucionales o fundamentales los reconocidos en la carta magna de los Estados, los derechos humanos son aquellos que se reconocen a todos, independientemente de su ciudadanía y su </a:t>
            </a:r>
            <a:r>
              <a:rPr lang="es-MX" dirty="0">
                <a:effectLst/>
                <a:hlinkClick r:id="rId3" tooltip="Capacidad de obrar"/>
              </a:rPr>
              <a:t>capacidad de obrar</a:t>
            </a:r>
            <a:r>
              <a:rPr lang="es-MX" dirty="0">
                <a:effectLst/>
              </a:rPr>
              <a:t>: la constitución de un país, por ejemplo, puede otorgar derechos a sus ciudadanos que no abarquen a los no nacionales (por ejemplo, el </a:t>
            </a:r>
            <a:r>
              <a:rPr lang="es-MX" dirty="0">
                <a:effectLst/>
                <a:hlinkClick r:id="rId4" tooltip="Sufragio universal"/>
              </a:rPr>
              <a:t>derecho al voto</a:t>
            </a:r>
            <a:r>
              <a:rPr lang="es-MX" dirty="0">
                <a:effectLst/>
              </a:rPr>
              <a:t>). </a:t>
            </a:r>
            <a:endParaRPr lang="es-MX" dirty="0" smtClean="0">
              <a:effectLst/>
            </a:endParaRPr>
          </a:p>
          <a:p>
            <a:pPr algn="just"/>
            <a:r>
              <a:rPr lang="es-MX" dirty="0" smtClean="0">
                <a:effectLst/>
              </a:rPr>
              <a:t>En </a:t>
            </a:r>
            <a:r>
              <a:rPr lang="es-MX" dirty="0">
                <a:effectLst/>
              </a:rPr>
              <a:t>ese caso se trataría de derechos constitucionales que se reconocen al ciudadano, pero no podrían ser derechos humanos si no se reconoce a todas las personas sean de la condición que sean.</a:t>
            </a:r>
            <a:endParaRPr lang="es-MX" dirty="0"/>
          </a:p>
        </p:txBody>
      </p:sp>
    </p:spTree>
    <p:extLst>
      <p:ext uri="{BB962C8B-B14F-4D97-AF65-F5344CB8AC3E}">
        <p14:creationId xmlns:p14="http://schemas.microsoft.com/office/powerpoint/2010/main" val="36666236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effectLst/>
              </a:rPr>
              <a:t>Clasificación generacional</a:t>
            </a:r>
            <a:r>
              <a:rPr lang="es-MX" b="0" dirty="0">
                <a:effectLst/>
              </a:rPr>
              <a:t/>
            </a:r>
            <a:br>
              <a:rPr lang="es-MX" b="0" dirty="0">
                <a:effectLst/>
              </a:rPr>
            </a:br>
            <a:endParaRPr lang="es-MX" dirty="0"/>
          </a:p>
        </p:txBody>
      </p:sp>
      <p:sp>
        <p:nvSpPr>
          <p:cNvPr id="3" name="Marcador de contenido 2"/>
          <p:cNvSpPr>
            <a:spLocks noGrp="1"/>
          </p:cNvSpPr>
          <p:nvPr>
            <p:ph idx="1"/>
          </p:nvPr>
        </p:nvSpPr>
        <p:spPr/>
        <p:txBody>
          <a:bodyPr/>
          <a:lstStyle/>
          <a:p>
            <a:pPr algn="just"/>
            <a:r>
              <a:rPr lang="es-MX" dirty="0">
                <a:effectLst/>
              </a:rPr>
              <a:t>La división de los derechos humanos en tres generaciones fue concebida por primera vez por </a:t>
            </a:r>
            <a:r>
              <a:rPr lang="es-MX" dirty="0" err="1">
                <a:effectLst/>
                <a:hlinkClick r:id="rId2" tooltip="Karel Vašák"/>
              </a:rPr>
              <a:t>Karel</a:t>
            </a:r>
            <a:r>
              <a:rPr lang="es-MX" dirty="0">
                <a:effectLst/>
                <a:hlinkClick r:id="rId2" tooltip="Karel Vašák"/>
              </a:rPr>
              <a:t> </a:t>
            </a:r>
            <a:r>
              <a:rPr lang="es-MX" dirty="0" err="1">
                <a:effectLst/>
                <a:hlinkClick r:id="rId2" tooltip="Karel Vašák"/>
              </a:rPr>
              <a:t>Vašák</a:t>
            </a:r>
            <a:r>
              <a:rPr lang="es-MX" dirty="0">
                <a:effectLst/>
              </a:rPr>
              <a:t> en </a:t>
            </a:r>
            <a:r>
              <a:rPr lang="es-MX" dirty="0">
                <a:effectLst/>
                <a:hlinkClick r:id="rId3" tooltip="1979"/>
              </a:rPr>
              <a:t>1979</a:t>
            </a:r>
            <a:r>
              <a:rPr lang="es-MX" dirty="0">
                <a:effectLst/>
              </a:rPr>
              <a:t>. Cada una se asocia a uno de los grandes valores proclamados en la </a:t>
            </a:r>
            <a:r>
              <a:rPr lang="es-MX" dirty="0">
                <a:effectLst/>
                <a:hlinkClick r:id="rId4" tooltip="Revolución francesa"/>
              </a:rPr>
              <a:t>Revolución francesa</a:t>
            </a:r>
            <a:r>
              <a:rPr lang="es-MX" dirty="0">
                <a:effectLst/>
              </a:rPr>
              <a:t>: </a:t>
            </a:r>
            <a:r>
              <a:rPr lang="es-MX" dirty="0">
                <a:effectLst/>
                <a:hlinkClick r:id="rId5" tooltip="Liberté, égalité, fraternité"/>
              </a:rPr>
              <a:t>libertad, igualdad, fraternidad</a:t>
            </a:r>
            <a:r>
              <a:rPr lang="es-MX" dirty="0" smtClean="0">
                <a:effectLst/>
              </a:rPr>
              <a:t>.</a:t>
            </a:r>
          </a:p>
          <a:p>
            <a:pPr algn="just"/>
            <a:r>
              <a:rPr lang="es-MX" b="1" dirty="0">
                <a:effectLst/>
              </a:rPr>
              <a:t>Los derechos de primera generación</a:t>
            </a:r>
            <a:r>
              <a:rPr lang="es-MX" dirty="0">
                <a:effectLst/>
              </a:rPr>
              <a:t> son los </a:t>
            </a:r>
            <a:r>
              <a:rPr lang="es-MX" dirty="0">
                <a:effectLst/>
                <a:hlinkClick r:id="rId6" tooltip="Derechos civiles y políticos"/>
              </a:rPr>
              <a:t>derechos civiles y políticos</a:t>
            </a:r>
            <a:r>
              <a:rPr lang="es-MX" dirty="0">
                <a:effectLst/>
              </a:rPr>
              <a:t>, vinculados con el principio de </a:t>
            </a:r>
            <a:r>
              <a:rPr lang="es-MX" dirty="0">
                <a:effectLst/>
                <a:hlinkClick r:id="rId7" tooltip="Libertad"/>
              </a:rPr>
              <a:t>libertad</a:t>
            </a:r>
            <a:r>
              <a:rPr lang="es-MX" dirty="0">
                <a:effectLst/>
              </a:rPr>
              <a:t>. Generalmente se consideran derechos de defensa o negativos, que exigen de los poderes públicos su inhibición y no injerencia en la esfera </a:t>
            </a:r>
            <a:r>
              <a:rPr lang="es-MX" dirty="0" smtClean="0">
                <a:effectLst/>
              </a:rPr>
              <a:t>privada.</a:t>
            </a:r>
            <a:endParaRPr lang="es-MX" dirty="0"/>
          </a:p>
        </p:txBody>
      </p:sp>
    </p:spTree>
    <p:extLst>
      <p:ext uri="{BB962C8B-B14F-4D97-AF65-F5344CB8AC3E}">
        <p14:creationId xmlns:p14="http://schemas.microsoft.com/office/powerpoint/2010/main" val="18887799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p:txBody>
          <a:bodyPr>
            <a:normAutofit lnSpcReduction="10000"/>
          </a:bodyPr>
          <a:lstStyle/>
          <a:p>
            <a:pPr algn="just"/>
            <a:r>
              <a:rPr lang="es-MX" dirty="0">
                <a:effectLst/>
              </a:rPr>
              <a:t>Por su parte, </a:t>
            </a:r>
            <a:r>
              <a:rPr lang="es-MX" b="1" dirty="0">
                <a:effectLst/>
              </a:rPr>
              <a:t>los derechos de segunda generación</a:t>
            </a:r>
            <a:r>
              <a:rPr lang="es-MX" dirty="0">
                <a:effectLst/>
              </a:rPr>
              <a:t> son los </a:t>
            </a:r>
            <a:r>
              <a:rPr lang="es-MX" dirty="0">
                <a:effectLst/>
                <a:hlinkClick r:id="rId2" tooltip="Derechos económicos, sociales y culturales"/>
              </a:rPr>
              <a:t>derechos económicos, sociales y culturales</a:t>
            </a:r>
            <a:r>
              <a:rPr lang="es-MX" dirty="0">
                <a:effectLst/>
              </a:rPr>
              <a:t>, que están vinculados con el principio de </a:t>
            </a:r>
            <a:r>
              <a:rPr lang="es-MX" dirty="0">
                <a:effectLst/>
                <a:hlinkClick r:id="rId3" tooltip="Igualdad ante la ley"/>
              </a:rPr>
              <a:t>igualdad</a:t>
            </a:r>
            <a:r>
              <a:rPr lang="es-MX" dirty="0">
                <a:effectLst/>
              </a:rPr>
              <a:t>. Exigen para su realización efectiva de la intervención de los poderes públicos, a través de prestaciones y servicios </a:t>
            </a:r>
            <a:r>
              <a:rPr lang="es-MX" dirty="0" smtClean="0">
                <a:effectLst/>
              </a:rPr>
              <a:t>públicos.</a:t>
            </a:r>
            <a:r>
              <a:rPr lang="es-MX" dirty="0">
                <a:effectLst/>
              </a:rPr>
              <a:t> Existe cierta contradicción entre los derechos contra el Estado (primera generación) y los derechos sobre el Estado (segunda generación). Los defensores de los derechos civiles y políticos califican frecuentemente a los derechos económicos, sociales y culturales como falsos derechos, ya que el Estado no puede satisfacerlos más que imponiendo a otros su realización, lo que para estos supondría una violación de derechos de primera generación.</a:t>
            </a:r>
            <a:endParaRPr lang="es-MX" dirty="0"/>
          </a:p>
        </p:txBody>
      </p:sp>
    </p:spTree>
    <p:extLst>
      <p:ext uri="{BB962C8B-B14F-4D97-AF65-F5344CB8AC3E}">
        <p14:creationId xmlns:p14="http://schemas.microsoft.com/office/powerpoint/2010/main" val="3542540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INTRODUCCIÓN</a:t>
            </a:r>
            <a:endParaRPr lang="es-MX" dirty="0"/>
          </a:p>
        </p:txBody>
      </p:sp>
      <p:sp>
        <p:nvSpPr>
          <p:cNvPr id="3" name="Marcador de contenido 2"/>
          <p:cNvSpPr>
            <a:spLocks noGrp="1"/>
          </p:cNvSpPr>
          <p:nvPr>
            <p:ph idx="1"/>
          </p:nvPr>
        </p:nvSpPr>
        <p:spPr/>
        <p:txBody>
          <a:bodyPr>
            <a:normAutofit lnSpcReduction="10000"/>
          </a:bodyPr>
          <a:lstStyle/>
          <a:p>
            <a:r>
              <a:rPr lang="es-MX" dirty="0" smtClean="0"/>
              <a:t>El proceso legislativo</a:t>
            </a:r>
          </a:p>
          <a:p>
            <a:r>
              <a:rPr lang="es-MX" dirty="0" smtClean="0"/>
              <a:t>Derecho de Iniciativa</a:t>
            </a:r>
          </a:p>
          <a:p>
            <a:r>
              <a:rPr lang="es-MX" dirty="0" smtClean="0"/>
              <a:t>Iniciativa o Proposición con Punto de Acuerdo</a:t>
            </a:r>
          </a:p>
          <a:p>
            <a:r>
              <a:rPr lang="es-MX" dirty="0" smtClean="0"/>
              <a:t>Turno a Comisión</a:t>
            </a:r>
          </a:p>
          <a:p>
            <a:r>
              <a:rPr lang="es-MX" dirty="0" smtClean="0"/>
              <a:t>Proyecto de Dictamen</a:t>
            </a:r>
          </a:p>
          <a:p>
            <a:r>
              <a:rPr lang="es-MX" dirty="0" smtClean="0"/>
              <a:t>Votación en la Comisión (única, comisiones unidas, conferencia de comisiones)</a:t>
            </a:r>
          </a:p>
          <a:p>
            <a:r>
              <a:rPr lang="es-MX" dirty="0" smtClean="0"/>
              <a:t>Votación en el Pleno</a:t>
            </a:r>
          </a:p>
          <a:p>
            <a:r>
              <a:rPr lang="es-MX" dirty="0" smtClean="0"/>
              <a:t>Turno como Minuta a la colegisladora</a:t>
            </a:r>
          </a:p>
          <a:p>
            <a:pPr marL="0" indent="0">
              <a:buNone/>
            </a:pPr>
            <a:endParaRPr lang="es-MX" dirty="0"/>
          </a:p>
        </p:txBody>
      </p:sp>
    </p:spTree>
    <p:extLst>
      <p:ext uri="{BB962C8B-B14F-4D97-AF65-F5344CB8AC3E}">
        <p14:creationId xmlns:p14="http://schemas.microsoft.com/office/powerpoint/2010/main" val="32698111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p:txBody>
          <a:bodyPr>
            <a:normAutofit lnSpcReduction="10000"/>
          </a:bodyPr>
          <a:lstStyle/>
          <a:p>
            <a:pPr algn="just"/>
            <a:r>
              <a:rPr lang="es-MX" b="1" dirty="0">
                <a:effectLst/>
              </a:rPr>
              <a:t>L</a:t>
            </a:r>
            <a:r>
              <a:rPr lang="es-MX" b="1" dirty="0" smtClean="0">
                <a:effectLst/>
              </a:rPr>
              <a:t>a </a:t>
            </a:r>
            <a:r>
              <a:rPr lang="es-MX" b="1" dirty="0">
                <a:effectLst/>
              </a:rPr>
              <a:t>tercera generación de derechos</a:t>
            </a:r>
            <a:r>
              <a:rPr lang="es-MX" dirty="0">
                <a:effectLst/>
              </a:rPr>
              <a:t>, surgida en la doctrina en los </a:t>
            </a:r>
            <a:r>
              <a:rPr lang="es-MX" dirty="0">
                <a:effectLst/>
                <a:hlinkClick r:id="rId2" tooltip="Años 1980"/>
              </a:rPr>
              <a:t>años 1980</a:t>
            </a:r>
            <a:r>
              <a:rPr lang="es-MX" dirty="0">
                <a:effectLst/>
              </a:rPr>
              <a:t>, se vincula con la </a:t>
            </a:r>
            <a:r>
              <a:rPr lang="es-MX" dirty="0">
                <a:effectLst/>
                <a:hlinkClick r:id="rId3" tooltip="Solidaridad (sociología)"/>
              </a:rPr>
              <a:t>solidaridad</a:t>
            </a:r>
            <a:r>
              <a:rPr lang="es-MX" dirty="0">
                <a:effectLst/>
              </a:rPr>
              <a:t>. Los unifica su incidencia en la vida de todos, a escala universal, por lo que precisan para su realización una serie de esfuerzos y cooperaciones en un nivel planetario. Normalmente se incluyen en ella derechos heterogéneos como el derecho a la </a:t>
            </a:r>
            <a:r>
              <a:rPr lang="es-MX" dirty="0">
                <a:effectLst/>
                <a:hlinkClick r:id="rId4" tooltip="Paz"/>
              </a:rPr>
              <a:t>paz</a:t>
            </a:r>
            <a:r>
              <a:rPr lang="es-MX" dirty="0">
                <a:effectLst/>
              </a:rPr>
              <a:t>, a la </a:t>
            </a:r>
            <a:r>
              <a:rPr lang="es-MX" dirty="0">
                <a:effectLst/>
                <a:hlinkClick r:id="rId5" tooltip="Calidad de vida"/>
              </a:rPr>
              <a:t>calidad de vida</a:t>
            </a:r>
            <a:r>
              <a:rPr lang="es-MX" dirty="0">
                <a:effectLst/>
              </a:rPr>
              <a:t> o las garantías frente a la </a:t>
            </a:r>
            <a:r>
              <a:rPr lang="es-MX" dirty="0">
                <a:effectLst/>
                <a:hlinkClick r:id="rId6" tooltip="Ingeniería genética"/>
              </a:rPr>
              <a:t>manipulación </a:t>
            </a:r>
            <a:r>
              <a:rPr lang="es-MX" dirty="0" smtClean="0">
                <a:effectLst/>
                <a:hlinkClick r:id="rId6" tooltip="Ingeniería genética"/>
              </a:rPr>
              <a:t>genética</a:t>
            </a:r>
            <a:r>
              <a:rPr lang="es-MX" dirty="0" smtClean="0">
                <a:effectLst/>
              </a:rPr>
              <a:t>,</a:t>
            </a:r>
            <a:r>
              <a:rPr lang="es-MX" dirty="0">
                <a:effectLst/>
              </a:rPr>
              <a:t> aunque diferentes juristas asocian estos derechos a otras generaciones: por ejemplo, mientras que para </a:t>
            </a:r>
            <a:r>
              <a:rPr lang="es-MX" dirty="0" smtClean="0">
                <a:effectLst/>
              </a:rPr>
              <a:t>algunos </a:t>
            </a:r>
            <a:r>
              <a:rPr lang="es-MX" dirty="0">
                <a:effectLst/>
              </a:rPr>
              <a:t>la protección contra la manipulación genética sería un derecho de cuarta </a:t>
            </a:r>
            <a:r>
              <a:rPr lang="es-MX" dirty="0" smtClean="0">
                <a:effectLst/>
              </a:rPr>
              <a:t>generación,</a:t>
            </a:r>
            <a:r>
              <a:rPr lang="es-MX" dirty="0">
                <a:effectLst/>
              </a:rPr>
              <a:t> para </a:t>
            </a:r>
            <a:r>
              <a:rPr lang="es-MX" dirty="0" smtClean="0">
                <a:effectLst/>
              </a:rPr>
              <a:t>otros </a:t>
            </a:r>
            <a:r>
              <a:rPr lang="es-MX" dirty="0">
                <a:effectLst/>
              </a:rPr>
              <a:t>es una manifestación, ante nuevas amenazas, de derechos de primera generación como el derecho a la vida, la libertad y la integridad </a:t>
            </a:r>
            <a:r>
              <a:rPr lang="es-MX" dirty="0" smtClean="0">
                <a:effectLst/>
              </a:rPr>
              <a:t>física.</a:t>
            </a:r>
            <a:endParaRPr lang="es-MX" dirty="0"/>
          </a:p>
        </p:txBody>
      </p:sp>
    </p:spTree>
    <p:extLst>
      <p:ext uri="{BB962C8B-B14F-4D97-AF65-F5344CB8AC3E}">
        <p14:creationId xmlns:p14="http://schemas.microsoft.com/office/powerpoint/2010/main" val="26574611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CUARTA GENERACIÓN</a:t>
            </a:r>
            <a:endParaRPr lang="es-MX" dirty="0"/>
          </a:p>
        </p:txBody>
      </p:sp>
      <p:sp>
        <p:nvSpPr>
          <p:cNvPr id="3" name="Marcador de contenido 2"/>
          <p:cNvSpPr>
            <a:spLocks noGrp="1"/>
          </p:cNvSpPr>
          <p:nvPr>
            <p:ph idx="1"/>
          </p:nvPr>
        </p:nvSpPr>
        <p:spPr/>
        <p:txBody>
          <a:bodyPr>
            <a:normAutofit fontScale="25000" lnSpcReduction="20000"/>
          </a:bodyPr>
          <a:lstStyle/>
          <a:p>
            <a:pPr algn="just"/>
            <a:r>
              <a:rPr lang="es-MX" sz="6400" dirty="0">
                <a:effectLst/>
              </a:rPr>
              <a:t>Autores como </a:t>
            </a:r>
            <a:r>
              <a:rPr lang="es-MX" sz="6400" dirty="0">
                <a:effectLst/>
                <a:hlinkClick r:id="rId2" tooltip="David Vallespín Pérez (aún no redactado)"/>
              </a:rPr>
              <a:t>David </a:t>
            </a:r>
            <a:r>
              <a:rPr lang="es-MX" sz="6400" dirty="0" err="1">
                <a:effectLst/>
                <a:hlinkClick r:id="rId2" tooltip="David Vallespín Pérez (aún no redactado)"/>
              </a:rPr>
              <a:t>Vallespín</a:t>
            </a:r>
            <a:r>
              <a:rPr lang="es-MX" sz="6400" dirty="0">
                <a:effectLst/>
                <a:hlinkClick r:id="rId2" tooltip="David Vallespín Pérez (aún no redactado)"/>
              </a:rPr>
              <a:t> </a:t>
            </a:r>
            <a:r>
              <a:rPr lang="es-MX" sz="6400" dirty="0" smtClean="0">
                <a:effectLst/>
                <a:hlinkClick r:id="rId2" tooltip="David Vallespín Pérez (aún no redactado)"/>
              </a:rPr>
              <a:t>Pérez</a:t>
            </a:r>
            <a:r>
              <a:rPr lang="es-MX" sz="6400" dirty="0" smtClean="0">
                <a:effectLst/>
              </a:rPr>
              <a:t>,</a:t>
            </a:r>
            <a:r>
              <a:rPr lang="es-MX" sz="6400" dirty="0">
                <a:effectLst/>
              </a:rPr>
              <a:t> </a:t>
            </a:r>
            <a:r>
              <a:rPr lang="es-MX" sz="6400" dirty="0">
                <a:effectLst/>
                <a:hlinkClick r:id="rId3" tooltip="Franz Matcher (aún no redactado)"/>
              </a:rPr>
              <a:t>Franz </a:t>
            </a:r>
            <a:r>
              <a:rPr lang="es-MX" sz="6400" dirty="0" err="1" smtClean="0">
                <a:effectLst/>
                <a:hlinkClick r:id="rId3" tooltip="Franz Matcher (aún no redactado)"/>
              </a:rPr>
              <a:t>Matcher</a:t>
            </a:r>
            <a:r>
              <a:rPr lang="es-MX" sz="6400" dirty="0" smtClean="0">
                <a:effectLst/>
              </a:rPr>
              <a:t>,</a:t>
            </a:r>
            <a:r>
              <a:rPr lang="es-MX" sz="6400" dirty="0">
                <a:effectLst/>
              </a:rPr>
              <a:t> </a:t>
            </a:r>
            <a:r>
              <a:rPr lang="es-MX" sz="6400" dirty="0">
                <a:effectLst/>
                <a:hlinkClick r:id="rId4" tooltip="Antonio Pérez Luño"/>
              </a:rPr>
              <a:t>Antonio Pérez </a:t>
            </a:r>
            <a:r>
              <a:rPr lang="es-MX" sz="6400" dirty="0" err="1" smtClean="0">
                <a:effectLst/>
                <a:hlinkClick r:id="rId4" tooltip="Antonio Pérez Luño"/>
              </a:rPr>
              <a:t>Luño</a:t>
            </a:r>
            <a:r>
              <a:rPr lang="es-MX" sz="6400" dirty="0" err="1" smtClean="0">
                <a:effectLst/>
              </a:rPr>
              <a:t>,</a:t>
            </a:r>
            <a:r>
              <a:rPr lang="es-MX" sz="6400" dirty="0" err="1" smtClean="0">
                <a:effectLst/>
                <a:hlinkClick r:id="rId5" tooltip="Augusto Mario Morello"/>
              </a:rPr>
              <a:t>Augusto</a:t>
            </a:r>
            <a:r>
              <a:rPr lang="es-MX" sz="6400" dirty="0" smtClean="0">
                <a:effectLst/>
                <a:hlinkClick r:id="rId5" tooltip="Augusto Mario Morello"/>
              </a:rPr>
              <a:t> </a:t>
            </a:r>
            <a:r>
              <a:rPr lang="es-MX" sz="6400" dirty="0">
                <a:effectLst/>
                <a:hlinkClick r:id="rId5" tooltip="Augusto Mario Morello"/>
              </a:rPr>
              <a:t>Mario </a:t>
            </a:r>
            <a:r>
              <a:rPr lang="es-MX" sz="6400" dirty="0" err="1" smtClean="0">
                <a:effectLst/>
                <a:hlinkClick r:id="rId5" tooltip="Augusto Mario Morello"/>
              </a:rPr>
              <a:t>Morello</a:t>
            </a:r>
            <a:r>
              <a:rPr lang="es-MX" sz="6400" dirty="0" err="1" smtClean="0">
                <a:effectLst/>
              </a:rPr>
              <a:t>,</a:t>
            </a:r>
            <a:r>
              <a:rPr lang="es-MX" sz="6400" dirty="0" err="1" smtClean="0">
                <a:effectLst/>
                <a:hlinkClick r:id="rId6" tooltip="Robert B. Gelman (aún no redactado)"/>
              </a:rPr>
              <a:t>Robert</a:t>
            </a:r>
            <a:r>
              <a:rPr lang="es-MX" sz="6400" dirty="0" smtClean="0">
                <a:effectLst/>
                <a:hlinkClick r:id="rId6" tooltip="Robert B. Gelman (aún no redactado)"/>
              </a:rPr>
              <a:t> </a:t>
            </a:r>
            <a:r>
              <a:rPr lang="es-MX" sz="6400" dirty="0">
                <a:effectLst/>
                <a:hlinkClick r:id="rId6" tooltip="Robert B. Gelman (aún no redactado)"/>
              </a:rPr>
              <a:t>B. </a:t>
            </a:r>
            <a:r>
              <a:rPr lang="es-MX" sz="6400" dirty="0" err="1" smtClean="0">
                <a:effectLst/>
                <a:hlinkClick r:id="rId6" tooltip="Robert B. Gelman (aún no redactado)"/>
              </a:rPr>
              <a:t>Gelman</a:t>
            </a:r>
            <a:r>
              <a:rPr lang="es-MX" sz="6400" dirty="0">
                <a:effectLst/>
              </a:rPr>
              <a:t> , </a:t>
            </a:r>
            <a:r>
              <a:rPr lang="es-MX" sz="6400" dirty="0">
                <a:effectLst/>
                <a:hlinkClick r:id="rId7" tooltip="Javier Bustamante Donas (aún no redactado)"/>
              </a:rPr>
              <a:t>Javier Bustamante </a:t>
            </a:r>
            <a:r>
              <a:rPr lang="es-MX" sz="6400" dirty="0" smtClean="0">
                <a:effectLst/>
                <a:hlinkClick r:id="rId7" tooltip="Javier Bustamante Donas (aún no redactado)"/>
              </a:rPr>
              <a:t>Donas</a:t>
            </a:r>
            <a:r>
              <a:rPr lang="es-MX" sz="6400" dirty="0">
                <a:effectLst/>
              </a:rPr>
              <a:t> y </a:t>
            </a:r>
            <a:r>
              <a:rPr lang="es-MX" sz="6400" dirty="0">
                <a:effectLst/>
                <a:hlinkClick r:id="rId8" tooltip="Juan Carlos Riofrío Martínez-Villalba"/>
              </a:rPr>
              <a:t>Juan Carlos </a:t>
            </a:r>
            <a:r>
              <a:rPr lang="es-MX" sz="6400" dirty="0" err="1">
                <a:effectLst/>
                <a:hlinkClick r:id="rId8" tooltip="Juan Carlos Riofrío Martínez-Villalba"/>
              </a:rPr>
              <a:t>Riofrío</a:t>
            </a:r>
            <a:r>
              <a:rPr lang="es-MX" sz="6400" dirty="0">
                <a:effectLst/>
                <a:hlinkClick r:id="rId8" tooltip="Juan Carlos Riofrío Martínez-Villalba"/>
              </a:rPr>
              <a:t> </a:t>
            </a:r>
            <a:r>
              <a:rPr lang="es-MX" sz="6400" dirty="0" smtClean="0">
                <a:effectLst/>
                <a:hlinkClick r:id="rId8" tooltip="Juan Carlos Riofrío Martínez-Villalba"/>
              </a:rPr>
              <a:t>Martínez-Villalba</a:t>
            </a:r>
            <a:r>
              <a:rPr lang="es-MX" sz="6400" dirty="0">
                <a:effectLst/>
              </a:rPr>
              <a:t> afirman que está surgiendo una cuarta generación de derechos humanos. No obstante, el contenido de la misma no es claro, y estos autores no presentan una propuesta única. </a:t>
            </a:r>
            <a:endParaRPr lang="es-MX" sz="6400" dirty="0" smtClean="0">
              <a:effectLst/>
            </a:endParaRPr>
          </a:p>
          <a:p>
            <a:r>
              <a:rPr lang="es-MX" sz="6400" dirty="0">
                <a:effectLst/>
              </a:rPr>
              <a:t>El derecho a existir digitalmente</a:t>
            </a:r>
          </a:p>
          <a:p>
            <a:r>
              <a:rPr lang="es-MX" sz="6400" dirty="0">
                <a:effectLst/>
              </a:rPr>
              <a:t>El derecho a la reputación digital</a:t>
            </a:r>
          </a:p>
          <a:p>
            <a:r>
              <a:rPr lang="es-MX" sz="6400" dirty="0">
                <a:effectLst/>
              </a:rPr>
              <a:t>La estima digital</a:t>
            </a:r>
          </a:p>
          <a:p>
            <a:r>
              <a:rPr lang="es-MX" sz="6400" dirty="0">
                <a:effectLst/>
              </a:rPr>
              <a:t>La libertad y responsabilidad digital</a:t>
            </a:r>
          </a:p>
          <a:p>
            <a:r>
              <a:rPr lang="es-MX" sz="6400" dirty="0">
                <a:effectLst/>
              </a:rPr>
              <a:t>La privacidad virtual, el derecho al olvido, el derecho al </a:t>
            </a:r>
            <a:r>
              <a:rPr lang="es-MX" sz="6400" dirty="0" smtClean="0">
                <a:effectLst/>
              </a:rPr>
              <a:t>anonimato</a:t>
            </a:r>
            <a:endParaRPr lang="es-MX" sz="6400" dirty="0">
              <a:effectLst/>
            </a:endParaRPr>
          </a:p>
          <a:p>
            <a:r>
              <a:rPr lang="es-MX" sz="6400" dirty="0">
                <a:effectLst/>
              </a:rPr>
              <a:t>El derecho al domicilio </a:t>
            </a:r>
            <a:r>
              <a:rPr lang="es-MX" sz="6400" dirty="0" smtClean="0">
                <a:effectLst/>
              </a:rPr>
              <a:t>digital</a:t>
            </a:r>
            <a:endParaRPr lang="es-MX" sz="6400" dirty="0">
              <a:effectLst/>
            </a:endParaRPr>
          </a:p>
          <a:p>
            <a:r>
              <a:rPr lang="es-MX" sz="6400" dirty="0">
                <a:effectLst/>
              </a:rPr>
              <a:t>El derecho a la paz cibernética y a la seguridad informática</a:t>
            </a:r>
          </a:p>
          <a:p>
            <a:r>
              <a:rPr lang="es-MX" sz="6400" dirty="0">
                <a:effectLst/>
              </a:rPr>
              <a:t>El derecho al testamento digital</a:t>
            </a:r>
          </a:p>
          <a:p>
            <a:endParaRPr lang="es-MX" dirty="0"/>
          </a:p>
        </p:txBody>
      </p:sp>
    </p:spTree>
    <p:extLst>
      <p:ext uri="{BB962C8B-B14F-4D97-AF65-F5344CB8AC3E}">
        <p14:creationId xmlns:p14="http://schemas.microsoft.com/office/powerpoint/2010/main" val="20102483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QUINTA GENERACIÓN</a:t>
            </a:r>
            <a:endParaRPr lang="es-MX" dirty="0"/>
          </a:p>
        </p:txBody>
      </p:sp>
      <p:sp>
        <p:nvSpPr>
          <p:cNvPr id="3" name="Marcador de contenido 2"/>
          <p:cNvSpPr>
            <a:spLocks noGrp="1"/>
          </p:cNvSpPr>
          <p:nvPr>
            <p:ph idx="1"/>
          </p:nvPr>
        </p:nvSpPr>
        <p:spPr/>
        <p:txBody>
          <a:bodyPr/>
          <a:lstStyle/>
          <a:p>
            <a:pPr algn="just"/>
            <a:r>
              <a:rPr lang="es-MX" dirty="0">
                <a:effectLst/>
                <a:hlinkClick r:id="rId2" tooltip="Helio Gallardo"/>
              </a:rPr>
              <a:t>Helio Gallardo</a:t>
            </a:r>
            <a:r>
              <a:rPr lang="es-MX" dirty="0">
                <a:effectLst/>
              </a:rPr>
              <a:t>, por su parte, defiende la existencia de cinco generaciones de derechos </a:t>
            </a:r>
            <a:r>
              <a:rPr lang="es-MX" dirty="0" smtClean="0">
                <a:effectLst/>
              </a:rPr>
              <a:t>humanos,</a:t>
            </a:r>
            <a:r>
              <a:rPr lang="es-MX" dirty="0">
                <a:effectLst/>
              </a:rPr>
              <a:t> que identifica con las reivindicaciones de diferentes grupos sociales. Serían los derechos civiles y políticos, reclamados por la </a:t>
            </a:r>
            <a:r>
              <a:rPr lang="es-MX" dirty="0">
                <a:effectLst/>
                <a:hlinkClick r:id="rId3" tooltip="Burguesía"/>
              </a:rPr>
              <a:t>burguesía</a:t>
            </a:r>
            <a:r>
              <a:rPr lang="es-MX" dirty="0">
                <a:effectLst/>
              </a:rPr>
              <a:t>; los económicos, sociales y culturales, propios de los </a:t>
            </a:r>
            <a:r>
              <a:rPr lang="es-MX" dirty="0">
                <a:effectLst/>
                <a:hlinkClick r:id="rId4" tooltip="Movimiento obrero"/>
              </a:rPr>
              <a:t>movimientos obreros</a:t>
            </a:r>
            <a:r>
              <a:rPr lang="es-MX" dirty="0">
                <a:effectLst/>
              </a:rPr>
              <a:t> y </a:t>
            </a:r>
            <a:r>
              <a:rPr lang="es-MX" dirty="0">
                <a:effectLst/>
                <a:hlinkClick r:id="rId5" tooltip="Abolicionismo"/>
              </a:rPr>
              <a:t>antiesclavistas</a:t>
            </a:r>
            <a:r>
              <a:rPr lang="es-MX" dirty="0">
                <a:effectLst/>
              </a:rPr>
              <a:t>; los derechos de los pueblos y sectores diferentes, incluyendo las luchas de </a:t>
            </a:r>
            <a:r>
              <a:rPr lang="es-MX" dirty="0">
                <a:effectLst/>
                <a:hlinkClick r:id="rId6" tooltip="Descolonización"/>
              </a:rPr>
              <a:t>descolonización</a:t>
            </a:r>
            <a:r>
              <a:rPr lang="es-MX" dirty="0">
                <a:effectLst/>
              </a:rPr>
              <a:t> y </a:t>
            </a:r>
            <a:r>
              <a:rPr lang="es-MX" dirty="0">
                <a:effectLst/>
                <a:hlinkClick r:id="rId7" tooltip="Feminismo"/>
              </a:rPr>
              <a:t>feministas</a:t>
            </a:r>
            <a:r>
              <a:rPr lang="es-MX" dirty="0">
                <a:effectLst/>
              </a:rPr>
              <a:t>; los ambientales, que define como derechos las generaciones futuras; y los relativos al control del cuerpo y la organización genética de uno mismo, enfrentados a la mercantilización del interior de la vida.</a:t>
            </a:r>
            <a:endParaRPr lang="es-MX" dirty="0"/>
          </a:p>
        </p:txBody>
      </p:sp>
    </p:spTree>
    <p:extLst>
      <p:ext uri="{BB962C8B-B14F-4D97-AF65-F5344CB8AC3E}">
        <p14:creationId xmlns:p14="http://schemas.microsoft.com/office/powerpoint/2010/main" val="5744287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Sistemas de protección de los derechos humanos</a:t>
            </a:r>
            <a:endParaRPr lang="es-MX" dirty="0"/>
          </a:p>
        </p:txBody>
      </p:sp>
      <p:sp>
        <p:nvSpPr>
          <p:cNvPr id="3" name="Marcador de contenido 2"/>
          <p:cNvSpPr>
            <a:spLocks noGrp="1"/>
          </p:cNvSpPr>
          <p:nvPr>
            <p:ph idx="1"/>
          </p:nvPr>
        </p:nvSpPr>
        <p:spPr/>
        <p:txBody>
          <a:bodyPr>
            <a:normAutofit fontScale="25000" lnSpcReduction="20000"/>
          </a:bodyPr>
          <a:lstStyle/>
          <a:p>
            <a:pPr algn="just"/>
            <a:r>
              <a:rPr lang="es-MX" sz="6400" b="1" dirty="0">
                <a:solidFill>
                  <a:srgbClr val="FFFF00"/>
                </a:solidFill>
                <a:effectLst/>
              </a:rPr>
              <a:t>Un sistema de informes periódicos</a:t>
            </a:r>
            <a:r>
              <a:rPr lang="es-MX" sz="6400" b="1" dirty="0">
                <a:effectLst/>
              </a:rPr>
              <a:t>.</a:t>
            </a:r>
            <a:r>
              <a:rPr lang="es-MX" sz="6400" dirty="0">
                <a:effectLst/>
              </a:rPr>
              <a:t> Inicialmente consagrado en el ámbito de la OIT adoptado por todos los tratados de derechos humanos. En los regionales, rige respecto de </a:t>
            </a:r>
            <a:r>
              <a:rPr lang="es-MX" sz="6400" dirty="0">
                <a:effectLst/>
                <a:hlinkClick r:id="rId2"/>
              </a:rPr>
              <a:t>la Carta</a:t>
            </a:r>
            <a:r>
              <a:rPr lang="es-MX" sz="6400" dirty="0">
                <a:effectLst/>
              </a:rPr>
              <a:t> Europea y la </a:t>
            </a:r>
            <a:r>
              <a:rPr lang="es-MX" sz="6400" dirty="0">
                <a:effectLst/>
                <a:hlinkClick r:id="rId2"/>
              </a:rPr>
              <a:t>Carta</a:t>
            </a:r>
            <a:r>
              <a:rPr lang="es-MX" sz="6400" dirty="0">
                <a:effectLst/>
              </a:rPr>
              <a:t> africana de derechos humanos y de los pueblos. Encuentra sustento en la obligación de los estados partes de garantizar el goce y ejercicio de los derechos protegidos. Se persigue una suerte de conversación entre </a:t>
            </a:r>
            <a:r>
              <a:rPr lang="es-MX" sz="6400" dirty="0">
                <a:effectLst/>
                <a:hlinkClick r:id="rId3"/>
              </a:rPr>
              <a:t>el estado</a:t>
            </a:r>
            <a:r>
              <a:rPr lang="es-MX" sz="6400" dirty="0">
                <a:effectLst/>
              </a:rPr>
              <a:t> y el órgano de control. Cumple diversas funciones, permite la revisada de la legislación en vigor para adecuarla a los compromisos asumidos. Conduce a la adopción de medidas sustantivas y procesales necesarias para efectivizar los derechos no reconocidos hasta entonces en el derecho interno. Permite el conocimiento de la practica ya que se debe traducir un </a:t>
            </a:r>
            <a:r>
              <a:rPr lang="es-MX" sz="6400" dirty="0">
                <a:effectLst/>
                <a:hlinkClick r:id="rId4"/>
              </a:rPr>
              <a:t>equilibrio</a:t>
            </a:r>
            <a:r>
              <a:rPr lang="es-MX" sz="6400" dirty="0">
                <a:effectLst/>
              </a:rPr>
              <a:t> entre el sistema legal y la realidad. El confronte de las informaciones de los estados partes con las de las </a:t>
            </a:r>
            <a:r>
              <a:rPr lang="es-MX" sz="6400" dirty="0">
                <a:effectLst/>
                <a:hlinkClick r:id="rId5"/>
              </a:rPr>
              <a:t>organizaciones</a:t>
            </a:r>
            <a:r>
              <a:rPr lang="es-MX" sz="6400" dirty="0">
                <a:effectLst/>
              </a:rPr>
              <a:t> no gubernamentales y las que surgen de otros entes del sistema de las UN permite una </a:t>
            </a:r>
            <a:r>
              <a:rPr lang="es-MX" sz="6400" dirty="0">
                <a:effectLst/>
                <a:hlinkClick r:id="rId6"/>
              </a:rPr>
              <a:t>evaluación</a:t>
            </a:r>
            <a:r>
              <a:rPr lang="es-MX" sz="6400" dirty="0">
                <a:effectLst/>
              </a:rPr>
              <a:t> del grado de cumplimiento y avance en la aplicación. Finalmente la evaluación de la </a:t>
            </a:r>
            <a:r>
              <a:rPr lang="es-MX" sz="6400" dirty="0">
                <a:effectLst/>
                <a:hlinkClick r:id="rId7"/>
              </a:rPr>
              <a:t>información</a:t>
            </a:r>
            <a:r>
              <a:rPr lang="es-MX" sz="6400" dirty="0">
                <a:effectLst/>
              </a:rPr>
              <a:t> consta en los informes anuales que los organismos de control presentan a la asamblea general y al ECOSOC en las UN; a los organismos del consejo de Europa y la carta de Banjul.</a:t>
            </a:r>
          </a:p>
          <a:p>
            <a:pPr algn="just"/>
            <a:r>
              <a:rPr lang="es-MX" sz="6400" dirty="0">
                <a:effectLst/>
              </a:rPr>
              <a:t>A los fines de ayudar a los estados a cumplir las obligaciones el comité de derechos humanos y el de derechos económicos y sociales han adoptado observaciones y recomendaciones generales. Los informes tienden a reducir la brecha entre el </a:t>
            </a:r>
            <a:r>
              <a:rPr lang="es-MX" sz="6400" dirty="0">
                <a:effectLst/>
                <a:hlinkClick r:id="rId8"/>
              </a:rPr>
              <a:t>discurso</a:t>
            </a:r>
            <a:r>
              <a:rPr lang="es-MX" sz="6400" dirty="0">
                <a:effectLst/>
              </a:rPr>
              <a:t> la practica, permiten el acceso a información de difícil obtención. Lo mas valioso es su capacidad de actuar como un elemento de prevención</a:t>
            </a:r>
            <a:r>
              <a:rPr lang="es-MX" dirty="0">
                <a:effectLst/>
              </a:rPr>
              <a:t>.</a:t>
            </a:r>
          </a:p>
          <a:p>
            <a:r>
              <a:rPr lang="es-MX" dirty="0">
                <a:effectLst/>
              </a:rPr>
              <a:t/>
            </a:r>
            <a:br>
              <a:rPr lang="es-MX" dirty="0">
                <a:effectLst/>
              </a:rPr>
            </a:br>
            <a:r>
              <a:rPr lang="es-MX" dirty="0">
                <a:effectLst/>
              </a:rPr>
              <a:t/>
            </a:r>
            <a:br>
              <a:rPr lang="es-MX" dirty="0">
                <a:effectLst/>
              </a:rPr>
            </a:br>
            <a:endParaRPr lang="es-MX" dirty="0"/>
          </a:p>
        </p:txBody>
      </p:sp>
    </p:spTree>
    <p:extLst>
      <p:ext uri="{BB962C8B-B14F-4D97-AF65-F5344CB8AC3E}">
        <p14:creationId xmlns:p14="http://schemas.microsoft.com/office/powerpoint/2010/main" val="6118824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62279" y="808177"/>
            <a:ext cx="10353762" cy="3695136"/>
          </a:xfrm>
        </p:spPr>
        <p:txBody>
          <a:bodyPr>
            <a:normAutofit fontScale="25000" lnSpcReduction="20000"/>
          </a:bodyPr>
          <a:lstStyle/>
          <a:p>
            <a:pPr algn="just"/>
            <a:r>
              <a:rPr lang="es-MX" sz="6400" b="1" dirty="0">
                <a:solidFill>
                  <a:srgbClr val="FFFF00"/>
                </a:solidFill>
                <a:effectLst/>
              </a:rPr>
              <a:t>El sistema de peticiones</a:t>
            </a:r>
            <a:r>
              <a:rPr lang="es-MX" sz="6400" b="1" dirty="0">
                <a:effectLst/>
              </a:rPr>
              <a:t>.</a:t>
            </a:r>
            <a:r>
              <a:rPr lang="es-MX" sz="6400" dirty="0">
                <a:effectLst/>
              </a:rPr>
              <a:t> Persigue un </a:t>
            </a:r>
            <a:r>
              <a:rPr lang="es-MX" sz="6400" dirty="0">
                <a:effectLst/>
                <a:hlinkClick r:id="rId2"/>
              </a:rPr>
              <a:t>objetivo</a:t>
            </a:r>
            <a:r>
              <a:rPr lang="es-MX" sz="6400" dirty="0">
                <a:effectLst/>
              </a:rPr>
              <a:t> mas limitado, solucionar la situación especifica de uno o mas afectados por lo que se considera una violación de derechos protegidos. Un </a:t>
            </a:r>
            <a:r>
              <a:rPr lang="es-MX" sz="6400" dirty="0">
                <a:effectLst/>
                <a:hlinkClick r:id="rId3"/>
              </a:rPr>
              <a:t>método</a:t>
            </a:r>
            <a:r>
              <a:rPr lang="es-MX" sz="6400" dirty="0">
                <a:effectLst/>
              </a:rPr>
              <a:t> cuasi judicial, tramitan en la comisión europea de derechos humanos, la comisión africana de derechos humanos y de los pueblos. El comité de derechos humanos del pacto internacional de derechos civiles y políticos, comité de eliminación de la discriminación racial, comité contra la tortura. La </a:t>
            </a:r>
            <a:r>
              <a:rPr lang="es-MX" sz="6400" dirty="0">
                <a:effectLst/>
                <a:hlinkClick r:id="rId4"/>
              </a:rPr>
              <a:t>competencia</a:t>
            </a:r>
            <a:r>
              <a:rPr lang="es-MX" sz="6400" dirty="0">
                <a:effectLst/>
              </a:rPr>
              <a:t> de estos requiere el consentimiento de las partes en el tratado.</a:t>
            </a:r>
          </a:p>
          <a:p>
            <a:pPr algn="just"/>
            <a:r>
              <a:rPr lang="es-MX" sz="6400" dirty="0">
                <a:effectLst/>
              </a:rPr>
              <a:t>Los tratados auspiciados por la UN requieren la manifestación expresa de la voluntad de los estados partes.</a:t>
            </a:r>
          </a:p>
          <a:p>
            <a:pPr algn="just"/>
            <a:r>
              <a:rPr lang="es-MX" sz="6400" dirty="0">
                <a:effectLst/>
              </a:rPr>
              <a:t>En los ámbitos reg. Son diferentes. La comisión europea actúa directamente en relación con las peticione interestatales a partir de la entrada en vigor del convenio, para las individuales se exige aceptación expresa.</a:t>
            </a:r>
          </a:p>
          <a:p>
            <a:pPr algn="just"/>
            <a:r>
              <a:rPr lang="es-MX" sz="6400" dirty="0">
                <a:effectLst/>
              </a:rPr>
              <a:t>Es inverso en la interamericana individuales desde el momento de la entrada en vigor para el estado parte y expresa para las peticiones interestatales.</a:t>
            </a:r>
          </a:p>
          <a:p>
            <a:pPr algn="just"/>
            <a:r>
              <a:rPr lang="es-MX" sz="6400" dirty="0">
                <a:effectLst/>
              </a:rPr>
              <a:t>La carta africana no contiene norma alguna respecto de a aceptación de la competencia de la comisión.</a:t>
            </a:r>
          </a:p>
          <a:p>
            <a:pPr algn="just"/>
            <a:r>
              <a:rPr lang="es-MX" sz="6400" dirty="0">
                <a:effectLst/>
              </a:rPr>
              <a:t>Los </a:t>
            </a:r>
            <a:r>
              <a:rPr lang="es-MX" sz="6400" dirty="0" err="1">
                <a:effectLst/>
              </a:rPr>
              <a:t>Sist</a:t>
            </a:r>
            <a:r>
              <a:rPr lang="es-MX" sz="6400" dirty="0">
                <a:effectLst/>
              </a:rPr>
              <a:t>. universal, europeo y africano guardan mayor relación en cuanto al tramite con los esquemas de solución de controversia mediante la conciliación.</a:t>
            </a:r>
          </a:p>
          <a:p>
            <a:pPr algn="just"/>
            <a:r>
              <a:rPr lang="es-MX" sz="6400" dirty="0">
                <a:effectLst/>
              </a:rPr>
              <a:t>El </a:t>
            </a:r>
            <a:r>
              <a:rPr lang="es-MX" sz="6400" dirty="0" err="1">
                <a:effectLst/>
              </a:rPr>
              <a:t>Sist</a:t>
            </a:r>
            <a:r>
              <a:rPr lang="es-MX" sz="6400" dirty="0">
                <a:effectLst/>
              </a:rPr>
              <a:t>. de peticiones es un mecanismo que funciona en forma subsidiaria respecto de la protección nacional, requiere el agotamiento previo de los </a:t>
            </a:r>
            <a:r>
              <a:rPr lang="es-MX" sz="6400" dirty="0">
                <a:effectLst/>
                <a:hlinkClick r:id="rId5"/>
              </a:rPr>
              <a:t>recursos</a:t>
            </a:r>
            <a:r>
              <a:rPr lang="es-MX" sz="6400" dirty="0">
                <a:effectLst/>
              </a:rPr>
              <a:t> internos . la decisión no comporta una cuarta instancia o una casación internacional.</a:t>
            </a:r>
          </a:p>
          <a:p>
            <a:r>
              <a:rPr lang="es-MX" dirty="0">
                <a:effectLst/>
              </a:rPr>
              <a:t/>
            </a:r>
            <a:br>
              <a:rPr lang="es-MX" dirty="0">
                <a:effectLst/>
              </a:rPr>
            </a:br>
            <a:r>
              <a:rPr lang="es-MX" dirty="0">
                <a:effectLst/>
              </a:rPr>
              <a:t/>
            </a:r>
            <a:br>
              <a:rPr lang="es-MX" dirty="0">
                <a:effectLst/>
              </a:rPr>
            </a:br>
            <a:endParaRPr lang="es-MX" dirty="0"/>
          </a:p>
        </p:txBody>
      </p:sp>
    </p:spTree>
    <p:extLst>
      <p:ext uri="{BB962C8B-B14F-4D97-AF65-F5344CB8AC3E}">
        <p14:creationId xmlns:p14="http://schemas.microsoft.com/office/powerpoint/2010/main" val="30497715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p:txBody>
          <a:bodyPr/>
          <a:lstStyle/>
          <a:p>
            <a:pPr algn="just"/>
            <a:r>
              <a:rPr lang="es-MX" b="1" dirty="0">
                <a:solidFill>
                  <a:srgbClr val="FFFF00"/>
                </a:solidFill>
                <a:effectLst/>
              </a:rPr>
              <a:t>Sistema judicial</a:t>
            </a:r>
            <a:endParaRPr lang="es-MX" dirty="0">
              <a:solidFill>
                <a:srgbClr val="FFFF00"/>
              </a:solidFill>
              <a:effectLst/>
            </a:endParaRPr>
          </a:p>
          <a:p>
            <a:pPr algn="just"/>
            <a:r>
              <a:rPr lang="es-MX" dirty="0">
                <a:effectLst/>
              </a:rPr>
              <a:t>Dos son los tribunales de justicia que entienden respecto a las violaciones de derechos humanos, el tribunal europeo y la corte interamericana. Tienen semejanzas con la Corte </a:t>
            </a:r>
            <a:r>
              <a:rPr lang="es-MX" dirty="0" err="1">
                <a:effectLst/>
              </a:rPr>
              <a:t>Int</a:t>
            </a:r>
            <a:r>
              <a:rPr lang="es-MX" dirty="0">
                <a:effectLst/>
              </a:rPr>
              <a:t>. De justicia de la Haya. Salvo por la competencia en la materia que tienen asignada y por la necesaria participación de la comisión en el trámite previo.</a:t>
            </a:r>
          </a:p>
          <a:p>
            <a:pPr marL="0" indent="0">
              <a:buNone/>
            </a:pPr>
            <a:r>
              <a:rPr lang="es-MX" dirty="0">
                <a:effectLst/>
              </a:rPr>
              <a:t/>
            </a:r>
            <a:br>
              <a:rPr lang="es-MX" dirty="0">
                <a:effectLst/>
              </a:rPr>
            </a:br>
            <a:r>
              <a:rPr lang="es-MX" dirty="0">
                <a:effectLst/>
              </a:rPr>
              <a:t/>
            </a:r>
            <a:br>
              <a:rPr lang="es-MX" dirty="0">
                <a:effectLst/>
              </a:rPr>
            </a:br>
            <a:endParaRPr lang="es-MX" dirty="0"/>
          </a:p>
        </p:txBody>
      </p:sp>
    </p:spTree>
    <p:extLst>
      <p:ext uri="{BB962C8B-B14F-4D97-AF65-F5344CB8AC3E}">
        <p14:creationId xmlns:p14="http://schemas.microsoft.com/office/powerpoint/2010/main" val="40134485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p:txBody>
          <a:bodyPr>
            <a:normAutofit fontScale="92500" lnSpcReduction="20000"/>
          </a:bodyPr>
          <a:lstStyle/>
          <a:p>
            <a:pPr>
              <a:buFont typeface="Wingdings" panose="05000000000000000000" pitchFamily="2" charset="2"/>
              <a:buChar char="ü"/>
            </a:pPr>
            <a:r>
              <a:rPr lang="es-MX" dirty="0">
                <a:effectLst/>
              </a:rPr>
              <a:t>Teniendo en cuenta que los derechos esenciales de las personas no nacen del hecho de ser nacional de determinado Estado, sino que </a:t>
            </a:r>
            <a:r>
              <a:rPr lang="es-MX" b="1" dirty="0">
                <a:effectLst/>
              </a:rPr>
              <a:t>tienen como fundamento los atributos de la persona humana</a:t>
            </a:r>
            <a:r>
              <a:rPr lang="es-MX" dirty="0">
                <a:effectLst/>
              </a:rPr>
              <a:t>, los derechos humanos </a:t>
            </a:r>
            <a:r>
              <a:rPr lang="es-MX" b="1" dirty="0">
                <a:effectLst/>
              </a:rPr>
              <a:t>cuentan con protección internacional</a:t>
            </a:r>
            <a:r>
              <a:rPr lang="es-MX" dirty="0">
                <a:effectLst/>
              </a:rPr>
              <a:t>, que contribuye o complementa a la que ofrece el derecho interno de los Estados. </a:t>
            </a:r>
            <a:r>
              <a:rPr lang="es-MX" dirty="0"/>
              <a:t/>
            </a:r>
            <a:br>
              <a:rPr lang="es-MX" dirty="0"/>
            </a:br>
            <a:r>
              <a:rPr lang="es-MX" dirty="0"/>
              <a:t/>
            </a:r>
            <a:br>
              <a:rPr lang="es-MX" dirty="0"/>
            </a:br>
            <a:r>
              <a:rPr lang="es-MX" dirty="0">
                <a:effectLst/>
              </a:rPr>
              <a:t>Por ello, fueron reafirmados y desarrollados en instrumentos internacionales, tanto en el ámbito universal como en ámbitos regionales. El sistema universal de protección es el </a:t>
            </a:r>
            <a:r>
              <a:rPr lang="es-MX" b="1" dirty="0">
                <a:effectLst/>
              </a:rPr>
              <a:t>Sistema de Naciones Unidas</a:t>
            </a:r>
            <a:r>
              <a:rPr lang="es-MX" dirty="0">
                <a:effectLst/>
              </a:rPr>
              <a:t>, mientras que los sistemas regionales son: </a:t>
            </a:r>
            <a:r>
              <a:rPr lang="es-MX" dirty="0"/>
              <a:t/>
            </a:r>
            <a:br>
              <a:rPr lang="es-MX" dirty="0"/>
            </a:br>
            <a:r>
              <a:rPr lang="es-MX" dirty="0"/>
              <a:t/>
            </a:r>
            <a:br>
              <a:rPr lang="es-MX" dirty="0"/>
            </a:br>
            <a:r>
              <a:rPr lang="es-MX" dirty="0" smtClean="0">
                <a:effectLst/>
              </a:rPr>
              <a:t>El</a:t>
            </a:r>
            <a:r>
              <a:rPr lang="es-MX" dirty="0">
                <a:effectLst/>
              </a:rPr>
              <a:t> </a:t>
            </a:r>
            <a:r>
              <a:rPr lang="es-MX" b="1" dirty="0">
                <a:effectLst/>
              </a:rPr>
              <a:t>Sistema Europeo</a:t>
            </a:r>
            <a:r>
              <a:rPr lang="es-MX" dirty="0">
                <a:effectLst/>
              </a:rPr>
              <a:t> de Derechos Humanos</a:t>
            </a:r>
            <a:r>
              <a:rPr lang="es-MX" dirty="0"/>
              <a:t/>
            </a:r>
            <a:br>
              <a:rPr lang="es-MX" dirty="0"/>
            </a:br>
            <a:r>
              <a:rPr lang="es-MX" dirty="0" smtClean="0">
                <a:effectLst/>
              </a:rPr>
              <a:t>El</a:t>
            </a:r>
            <a:r>
              <a:rPr lang="es-MX" dirty="0">
                <a:effectLst/>
              </a:rPr>
              <a:t> </a:t>
            </a:r>
            <a:r>
              <a:rPr lang="es-MX" b="1" dirty="0">
                <a:effectLst/>
              </a:rPr>
              <a:t>Sistema Africano</a:t>
            </a:r>
            <a:r>
              <a:rPr lang="es-MX" dirty="0">
                <a:effectLst/>
              </a:rPr>
              <a:t> de Derechos Humanos</a:t>
            </a:r>
            <a:r>
              <a:rPr lang="es-MX" dirty="0"/>
              <a:t/>
            </a:r>
            <a:br>
              <a:rPr lang="es-MX" dirty="0"/>
            </a:br>
            <a:r>
              <a:rPr lang="es-MX" dirty="0" smtClean="0">
                <a:effectLst/>
              </a:rPr>
              <a:t>El</a:t>
            </a:r>
            <a:r>
              <a:rPr lang="es-MX" dirty="0">
                <a:effectLst/>
              </a:rPr>
              <a:t> </a:t>
            </a:r>
            <a:r>
              <a:rPr lang="es-MX" b="1" dirty="0">
                <a:effectLst/>
              </a:rPr>
              <a:t>Sistema Interamericano</a:t>
            </a:r>
            <a:r>
              <a:rPr lang="es-MX" dirty="0">
                <a:effectLst/>
              </a:rPr>
              <a:t> de Derechos Humanos</a:t>
            </a:r>
            <a:endParaRPr lang="es-MX" dirty="0"/>
          </a:p>
        </p:txBody>
      </p:sp>
    </p:spTree>
    <p:extLst>
      <p:ext uri="{BB962C8B-B14F-4D97-AF65-F5344CB8AC3E}">
        <p14:creationId xmlns:p14="http://schemas.microsoft.com/office/powerpoint/2010/main" val="40924200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effectLst/>
              </a:rPr>
              <a:t>¿Cómo está compuesto el Sistema Interamericano?</a:t>
            </a:r>
            <a:endParaRPr lang="es-MX" dirty="0"/>
          </a:p>
        </p:txBody>
      </p:sp>
      <p:sp>
        <p:nvSpPr>
          <p:cNvPr id="3" name="Marcador de contenido 2"/>
          <p:cNvSpPr>
            <a:spLocks noGrp="1"/>
          </p:cNvSpPr>
          <p:nvPr>
            <p:ph idx="1"/>
          </p:nvPr>
        </p:nvSpPr>
        <p:spPr/>
        <p:txBody>
          <a:bodyPr>
            <a:normAutofit fontScale="92500" lnSpcReduction="20000"/>
          </a:bodyPr>
          <a:lstStyle/>
          <a:p>
            <a:pPr algn="just"/>
            <a:r>
              <a:rPr lang="es-MX" b="1" dirty="0">
                <a:effectLst/>
              </a:rPr>
              <a:t> </a:t>
            </a:r>
            <a:r>
              <a:rPr lang="es-MX" dirty="0">
                <a:effectLst/>
              </a:rPr>
              <a:t>La </a:t>
            </a:r>
            <a:r>
              <a:rPr lang="es-MX" b="1" dirty="0">
                <a:effectLst/>
                <a:hlinkClick r:id="rId2"/>
              </a:rPr>
              <a:t>Comisión Interamericana de Derechos Humanos </a:t>
            </a:r>
            <a:r>
              <a:rPr lang="es-MX" dirty="0">
                <a:effectLst/>
              </a:rPr>
              <a:t>(CIDH, Comisión o Comisión Interamericana), cuya sede se encuentra en Washington, D.C, Estados Unidos.</a:t>
            </a:r>
            <a:r>
              <a:rPr lang="es-MX" dirty="0"/>
              <a:t/>
            </a:r>
            <a:br>
              <a:rPr lang="es-MX" dirty="0"/>
            </a:br>
            <a:r>
              <a:rPr lang="es-MX" dirty="0">
                <a:effectLst/>
              </a:rPr>
              <a:t>Fue creada en 1959 y su función principal es la de “promover la observancia y la defensa de los derechos humanos y servir como órgano consultivo" de la OEA. Está integrada por siete miembros que son propuestos por los Estados, elegidos por la Asamblea, y representan a los treinta y cinco Estados miembros. </a:t>
            </a:r>
            <a:r>
              <a:rPr lang="es-MX" dirty="0"/>
              <a:t/>
            </a:r>
            <a:br>
              <a:rPr lang="es-MX" dirty="0"/>
            </a:br>
            <a:r>
              <a:rPr lang="es-MX" dirty="0">
                <a:effectLst/>
              </a:rPr>
              <a:t>La CIDH, por un lado, tiene competencias con dimensiones políticas, entre cuyas tareas se destacan la realización de visitas en terreno y la preparación de informes con sus observaciones acerca de la situación de derechos humanos en los Estados miembros. Por otro lado, realiza funciones con una dimensión cuasi-judicial: recibe las denuncias de particulares u organizaciones relativas a violaciones a derechos humanos, examina esas peticiones y adjudica los casos</a:t>
            </a:r>
            <a:endParaRPr lang="es-MX" dirty="0"/>
          </a:p>
        </p:txBody>
      </p:sp>
    </p:spTree>
    <p:extLst>
      <p:ext uri="{BB962C8B-B14F-4D97-AF65-F5344CB8AC3E}">
        <p14:creationId xmlns:p14="http://schemas.microsoft.com/office/powerpoint/2010/main" val="13949853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dirty="0"/>
          </a:p>
        </p:txBody>
      </p:sp>
      <p:sp>
        <p:nvSpPr>
          <p:cNvPr id="3" name="Marcador de contenido 2"/>
          <p:cNvSpPr>
            <a:spLocks noGrp="1"/>
          </p:cNvSpPr>
          <p:nvPr>
            <p:ph idx="1"/>
          </p:nvPr>
        </p:nvSpPr>
        <p:spPr/>
        <p:txBody>
          <a:bodyPr>
            <a:normAutofit fontScale="25000" lnSpcReduction="20000"/>
          </a:bodyPr>
          <a:lstStyle/>
          <a:p>
            <a:pPr algn="just"/>
            <a:r>
              <a:rPr lang="es-MX" b="1" dirty="0">
                <a:effectLst/>
              </a:rPr>
              <a:t> </a:t>
            </a:r>
            <a:r>
              <a:rPr lang="es-MX" sz="8000" dirty="0">
                <a:effectLst/>
              </a:rPr>
              <a:t>La </a:t>
            </a:r>
            <a:r>
              <a:rPr lang="es-MX" sz="8000" b="1" dirty="0">
                <a:effectLst/>
                <a:hlinkClick r:id="rId2"/>
              </a:rPr>
              <a:t>Corte Interamericana de Derechos Humanos </a:t>
            </a:r>
            <a:r>
              <a:rPr lang="es-MX" sz="8000" dirty="0">
                <a:effectLst/>
              </a:rPr>
              <a:t>(Corte, Corte Interamericana o Tribunal), con sede en San José de Costa Rica.</a:t>
            </a:r>
            <a:r>
              <a:rPr lang="es-MX" sz="8000" dirty="0"/>
              <a:t/>
            </a:r>
            <a:br>
              <a:rPr lang="es-MX" sz="8000" dirty="0"/>
            </a:br>
            <a:r>
              <a:rPr lang="es-MX" sz="8000" dirty="0">
                <a:effectLst/>
              </a:rPr>
              <a:t>Es uno de los tres Tribunales regionales de protección, conjuntamente con la </a:t>
            </a:r>
            <a:r>
              <a:rPr lang="es-MX" sz="8000" b="1" dirty="0">
                <a:effectLst/>
                <a:hlinkClick r:id="rId3"/>
              </a:rPr>
              <a:t>Corte Europea de Derechos Humanos</a:t>
            </a:r>
            <a:r>
              <a:rPr lang="es-MX" sz="8000" dirty="0">
                <a:effectLst/>
              </a:rPr>
              <a:t> y la </a:t>
            </a:r>
            <a:r>
              <a:rPr lang="es-MX" sz="8000" b="1" dirty="0">
                <a:effectLst/>
                <a:hlinkClick r:id="rId4"/>
              </a:rPr>
              <a:t>Corte Africana de Derechos Humanos y de los Pueblos</a:t>
            </a:r>
            <a:r>
              <a:rPr lang="es-MX" sz="8000" dirty="0">
                <a:effectLst/>
              </a:rPr>
              <a:t>. Fue creada en 1969, por la Convención Americana sobre Derechos Humanos, e inició sus funciones en 1979. El Tribunal se compone de 7 jueces nacionales de Estados miembros de la OEA elegidos por la Asamblea General de la OEA a propuesta de los Estados Parte. </a:t>
            </a:r>
            <a:r>
              <a:rPr lang="es-MX" sz="8000" dirty="0"/>
              <a:t/>
            </a:r>
            <a:br>
              <a:rPr lang="es-MX" sz="8000" dirty="0"/>
            </a:br>
            <a:r>
              <a:rPr lang="es-MX" sz="8000" dirty="0">
                <a:effectLst/>
              </a:rPr>
              <a:t>La Corte tiene dos funciones: una contenciosa (determina si un Estado ha violado alguno de los derechos estipulados en la Convención Americana sobre Derechos Humanos) y una consultiva (responde consultas a los Estados miembros). También puede adoptar medidas provisionales en casos de extrema gravedad y urgencia, y cuando se haga necesario evitar daños irreparables a las personas. </a:t>
            </a:r>
            <a:endParaRPr lang="es-MX" sz="8000" dirty="0"/>
          </a:p>
        </p:txBody>
      </p:sp>
    </p:spTree>
    <p:extLst>
      <p:ext uri="{BB962C8B-B14F-4D97-AF65-F5344CB8AC3E}">
        <p14:creationId xmlns:p14="http://schemas.microsoft.com/office/powerpoint/2010/main" val="32940542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p:txBody>
          <a:bodyPr/>
          <a:lstStyle/>
          <a:p>
            <a:pPr algn="just"/>
            <a:r>
              <a:rPr lang="es-MX" b="1" dirty="0">
                <a:effectLst/>
              </a:rPr>
              <a:t> </a:t>
            </a:r>
            <a:r>
              <a:rPr lang="es-MX" dirty="0">
                <a:effectLst/>
              </a:rPr>
              <a:t>Las </a:t>
            </a:r>
            <a:r>
              <a:rPr lang="es-MX" b="1" dirty="0">
                <a:effectLst/>
                <a:hlinkClick r:id="rId2"/>
              </a:rPr>
              <a:t>Relatorías y Unidades Temáticas</a:t>
            </a:r>
            <a:r>
              <a:rPr lang="es-MX" dirty="0">
                <a:effectLst/>
              </a:rPr>
              <a:t>, creadas por la Comisión Interamericana con el objeto de brindar atención a ciertos grupos, comunidades y pueblos que se encuentran especialmente expuestos a violaciones de derechos humanos por su situación de vulnerabilidad y por la discriminación histórica de la cual han sido objeto.</a:t>
            </a:r>
            <a:endParaRPr lang="es-MX" dirty="0"/>
          </a:p>
        </p:txBody>
      </p:sp>
    </p:spTree>
    <p:extLst>
      <p:ext uri="{BB962C8B-B14F-4D97-AF65-F5344CB8AC3E}">
        <p14:creationId xmlns:p14="http://schemas.microsoft.com/office/powerpoint/2010/main" val="726187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INICIATIVA</a:t>
            </a:r>
            <a:endParaRPr lang="es-MX" dirty="0"/>
          </a:p>
        </p:txBody>
      </p:sp>
      <p:sp>
        <p:nvSpPr>
          <p:cNvPr id="3" name="Marcador de contenido 2"/>
          <p:cNvSpPr>
            <a:spLocks noGrp="1"/>
          </p:cNvSpPr>
          <p:nvPr>
            <p:ph idx="1"/>
          </p:nvPr>
        </p:nvSpPr>
        <p:spPr/>
        <p:txBody>
          <a:bodyPr>
            <a:normAutofit fontScale="25000" lnSpcReduction="20000"/>
          </a:bodyPr>
          <a:lstStyle/>
          <a:p>
            <a:pPr marL="0" indent="0">
              <a:buNone/>
            </a:pPr>
            <a:r>
              <a:rPr lang="es-MX" sz="6400" dirty="0"/>
              <a:t>Elementos indispensables de la Iniciativa (acto jurídico por el cual da inicio el proceso legislativo)</a:t>
            </a:r>
          </a:p>
          <a:p>
            <a:r>
              <a:rPr lang="es-MX" sz="6400" dirty="0"/>
              <a:t>I. Encabezado o título de la propuesta; </a:t>
            </a:r>
          </a:p>
          <a:p>
            <a:r>
              <a:rPr lang="es-MX" sz="6400" dirty="0"/>
              <a:t>II. Planteamiento del problema que la iniciativa pretenda resolver; </a:t>
            </a:r>
          </a:p>
          <a:p>
            <a:r>
              <a:rPr lang="es-MX" sz="6400" dirty="0"/>
              <a:t>III. Argumentos que la sustenten; </a:t>
            </a:r>
          </a:p>
          <a:p>
            <a:r>
              <a:rPr lang="es-MX" sz="6400" dirty="0"/>
              <a:t>IV. Fundamento legal; </a:t>
            </a:r>
          </a:p>
          <a:p>
            <a:r>
              <a:rPr lang="es-MX" sz="6400" dirty="0"/>
              <a:t>V. Denominación del proyecto de ley o decreto;</a:t>
            </a:r>
          </a:p>
          <a:p>
            <a:r>
              <a:rPr lang="es-MX" sz="6400" dirty="0"/>
              <a:t>VI. Ordenamientos a modificar; </a:t>
            </a:r>
          </a:p>
          <a:p>
            <a:r>
              <a:rPr lang="es-MX" sz="6400" dirty="0"/>
              <a:t>VII. Texto normativo propuesto; </a:t>
            </a:r>
          </a:p>
          <a:p>
            <a:r>
              <a:rPr lang="es-MX" sz="6400" dirty="0"/>
              <a:t>VIII. Artículos transitorios; </a:t>
            </a:r>
          </a:p>
          <a:p>
            <a:r>
              <a:rPr lang="es-MX" sz="6400" dirty="0"/>
              <a:t>IX. Lugar; </a:t>
            </a:r>
          </a:p>
          <a:p>
            <a:r>
              <a:rPr lang="es-MX" sz="6400" dirty="0"/>
              <a:t>X. Fecha, y </a:t>
            </a:r>
          </a:p>
          <a:p>
            <a:r>
              <a:rPr lang="es-MX" sz="6400" dirty="0"/>
              <a:t>XI. Nombre y rúbrica del iniciador. </a:t>
            </a:r>
          </a:p>
          <a:p>
            <a:endParaRPr lang="es-MX" dirty="0"/>
          </a:p>
        </p:txBody>
      </p:sp>
    </p:spTree>
    <p:extLst>
      <p:ext uri="{BB962C8B-B14F-4D97-AF65-F5344CB8AC3E}">
        <p14:creationId xmlns:p14="http://schemas.microsoft.com/office/powerpoint/2010/main" val="13627013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effectLst/>
              </a:rPr>
              <a:t>¿Cuáles son los sistemas de protección para nuestro país?</a:t>
            </a:r>
            <a:endParaRPr lang="es-MX" dirty="0"/>
          </a:p>
        </p:txBody>
      </p:sp>
      <p:sp>
        <p:nvSpPr>
          <p:cNvPr id="3" name="Marcador de contenido 2"/>
          <p:cNvSpPr>
            <a:spLocks noGrp="1"/>
          </p:cNvSpPr>
          <p:nvPr>
            <p:ph idx="1"/>
          </p:nvPr>
        </p:nvSpPr>
        <p:spPr/>
        <p:txBody>
          <a:bodyPr/>
          <a:lstStyle/>
          <a:p>
            <a:pPr algn="just"/>
            <a:r>
              <a:rPr lang="es-MX" dirty="0">
                <a:effectLst/>
              </a:rPr>
              <a:t>El </a:t>
            </a:r>
            <a:r>
              <a:rPr lang="es-MX" b="1" dirty="0">
                <a:effectLst/>
              </a:rPr>
              <a:t>Sistema Universal </a:t>
            </a:r>
            <a:r>
              <a:rPr lang="es-MX" dirty="0">
                <a:effectLst/>
              </a:rPr>
              <a:t>o de Naciones Unidas, y el </a:t>
            </a:r>
            <a:r>
              <a:rPr lang="es-MX" b="1" dirty="0">
                <a:effectLst/>
              </a:rPr>
              <a:t>Sistema Interamericano</a:t>
            </a:r>
            <a:r>
              <a:rPr lang="es-MX" dirty="0">
                <a:effectLst/>
              </a:rPr>
              <a:t>. Cada uno de ellos dispone de diferentes instancias, mecanismos y organismos destinados a la protección de los derechos humanos.</a:t>
            </a:r>
            <a:endParaRPr lang="es-MX" dirty="0"/>
          </a:p>
        </p:txBody>
      </p:sp>
    </p:spTree>
    <p:extLst>
      <p:ext uri="{BB962C8B-B14F-4D97-AF65-F5344CB8AC3E}">
        <p14:creationId xmlns:p14="http://schemas.microsoft.com/office/powerpoint/2010/main" val="4592163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TRAT. INT. Y EL PODER LEGISLATIVO</a:t>
            </a:r>
            <a:endParaRPr lang="es-MX" dirty="0"/>
          </a:p>
        </p:txBody>
      </p:sp>
      <p:sp>
        <p:nvSpPr>
          <p:cNvPr id="3" name="Marcador de contenido 2"/>
          <p:cNvSpPr>
            <a:spLocks noGrp="1"/>
          </p:cNvSpPr>
          <p:nvPr>
            <p:ph idx="1"/>
          </p:nvPr>
        </p:nvSpPr>
        <p:spPr/>
        <p:txBody>
          <a:bodyPr>
            <a:normAutofit lnSpcReduction="10000"/>
          </a:bodyPr>
          <a:lstStyle/>
          <a:p>
            <a:pPr algn="just"/>
            <a:r>
              <a:rPr lang="es-ES" b="1" dirty="0">
                <a:effectLst/>
              </a:rPr>
              <a:t>Artículo 1o.</a:t>
            </a:r>
            <a:r>
              <a:rPr lang="es-ES" dirty="0">
                <a:effectLst/>
              </a:rPr>
              <a:t> </a:t>
            </a:r>
            <a:r>
              <a:rPr lang="es-ES" b="1" dirty="0">
                <a:effectLst/>
              </a:rPr>
              <a:t>En los Estados Unidos Mexicanos todas las personas gozarán de los derechos humanos reconocidos en esta Constitución y en los tratados internacionales de los que el Estado Mexicano sea parte, así como de las garantías para su protección, cuyo ejercicio no podrá restringirse ni suspenderse, salvo en los casos y bajo las condiciones que esta Constitución establece.</a:t>
            </a:r>
            <a:endParaRPr lang="es-MX" dirty="0">
              <a:effectLst/>
            </a:endParaRPr>
          </a:p>
          <a:p>
            <a:pPr algn="just"/>
            <a:r>
              <a:rPr lang="es-ES" b="1" dirty="0">
                <a:effectLst/>
              </a:rPr>
              <a:t>Las normas relativas a los derechos humanos se interpretarán de conformidad con esta Constitución y con los tratados internacionales de la materia favoreciendo en todo tiempo a las personas la protección </a:t>
            </a:r>
            <a:br>
              <a:rPr lang="es-ES" b="1" dirty="0">
                <a:effectLst/>
              </a:rPr>
            </a:br>
            <a:r>
              <a:rPr lang="es-ES" b="1" dirty="0">
                <a:effectLst/>
              </a:rPr>
              <a:t>más amplia.</a:t>
            </a:r>
            <a:endParaRPr lang="es-MX" dirty="0">
              <a:effectLst/>
            </a:endParaRPr>
          </a:p>
          <a:p>
            <a:endParaRPr lang="es-MX" dirty="0"/>
          </a:p>
        </p:txBody>
      </p:sp>
    </p:spTree>
    <p:extLst>
      <p:ext uri="{BB962C8B-B14F-4D97-AF65-F5344CB8AC3E}">
        <p14:creationId xmlns:p14="http://schemas.microsoft.com/office/powerpoint/2010/main" val="38895343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p:txBody>
          <a:bodyPr/>
          <a:lstStyle/>
          <a:p>
            <a:pPr algn="just"/>
            <a:r>
              <a:rPr lang="es-ES" b="1" dirty="0">
                <a:effectLst/>
              </a:rPr>
              <a:t>Todas las autoridades, en el ámbito de sus competencias, tienen la obligación de promover, respetar, proteger y garantizar los derechos humanos de conformidad con los principios de </a:t>
            </a:r>
            <a:r>
              <a:rPr lang="es-ES" b="1" dirty="0">
                <a:solidFill>
                  <a:srgbClr val="FF0000"/>
                </a:solidFill>
                <a:effectLst/>
              </a:rPr>
              <a:t>universalidad</a:t>
            </a:r>
            <a:r>
              <a:rPr lang="es-ES" b="1" dirty="0">
                <a:effectLst/>
              </a:rPr>
              <a:t>, </a:t>
            </a:r>
            <a:r>
              <a:rPr lang="es-ES" b="1" dirty="0">
                <a:solidFill>
                  <a:srgbClr val="FF0000"/>
                </a:solidFill>
                <a:effectLst/>
              </a:rPr>
              <a:t>interdependencia</a:t>
            </a:r>
            <a:r>
              <a:rPr lang="es-ES" b="1" dirty="0">
                <a:effectLst/>
              </a:rPr>
              <a:t>, i</a:t>
            </a:r>
            <a:r>
              <a:rPr lang="es-ES" b="1" dirty="0">
                <a:solidFill>
                  <a:srgbClr val="FF0000"/>
                </a:solidFill>
                <a:effectLst/>
              </a:rPr>
              <a:t>ndivisibilidad</a:t>
            </a:r>
            <a:r>
              <a:rPr lang="es-ES" b="1" dirty="0">
                <a:effectLst/>
              </a:rPr>
              <a:t> y </a:t>
            </a:r>
            <a:r>
              <a:rPr lang="es-ES" b="1" dirty="0">
                <a:solidFill>
                  <a:srgbClr val="FF0000"/>
                </a:solidFill>
                <a:effectLst/>
              </a:rPr>
              <a:t>progresividad.</a:t>
            </a:r>
            <a:r>
              <a:rPr lang="es-ES" b="1" dirty="0">
                <a:effectLst/>
              </a:rPr>
              <a:t> En consecuencia, el Estado deberá prevenir, investigar, sancionar y reparar las violaciones a los derechos humanos, en los términos que establezca la ley.</a:t>
            </a:r>
            <a:endParaRPr lang="es-MX" dirty="0">
              <a:effectLst/>
            </a:endParaRPr>
          </a:p>
          <a:p>
            <a:endParaRPr lang="es-MX" dirty="0"/>
          </a:p>
        </p:txBody>
      </p:sp>
    </p:spTree>
    <p:extLst>
      <p:ext uri="{BB962C8B-B14F-4D97-AF65-F5344CB8AC3E}">
        <p14:creationId xmlns:p14="http://schemas.microsoft.com/office/powerpoint/2010/main" val="12779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effectLst/>
              </a:rPr>
              <a:t>Principio de Universalidad</a:t>
            </a:r>
            <a:endParaRPr lang="es-MX" dirty="0"/>
          </a:p>
        </p:txBody>
      </p:sp>
      <p:sp>
        <p:nvSpPr>
          <p:cNvPr id="3" name="Marcador de contenido 2"/>
          <p:cNvSpPr>
            <a:spLocks noGrp="1"/>
          </p:cNvSpPr>
          <p:nvPr>
            <p:ph idx="1"/>
          </p:nvPr>
        </p:nvSpPr>
        <p:spPr/>
        <p:txBody>
          <a:bodyPr>
            <a:normAutofit/>
          </a:bodyPr>
          <a:lstStyle/>
          <a:p>
            <a:pPr algn="just"/>
            <a:r>
              <a:rPr lang="es-MX" sz="2800" dirty="0">
                <a:effectLst/>
              </a:rPr>
              <a:t>S</a:t>
            </a:r>
            <a:r>
              <a:rPr lang="es-MX" sz="2800" dirty="0" smtClean="0">
                <a:effectLst/>
              </a:rPr>
              <a:t>ignifica </a:t>
            </a:r>
            <a:r>
              <a:rPr lang="es-MX" sz="2800" dirty="0">
                <a:effectLst/>
              </a:rPr>
              <a:t>que todos los derechos y libertades humanas pertenecen a toda persona; no importando procedencia, historia personal, sexo, raza, religión, creencia, preferencia sexual, preferencia o cualquier otra condición o situación; pudiéndose exigir en cualquier contexto político, cultural, social, económico, especial o temporal, etc.</a:t>
            </a:r>
            <a:endParaRPr lang="es-MX" sz="2800" dirty="0"/>
          </a:p>
        </p:txBody>
      </p:sp>
    </p:spTree>
    <p:extLst>
      <p:ext uri="{BB962C8B-B14F-4D97-AF65-F5344CB8AC3E}">
        <p14:creationId xmlns:p14="http://schemas.microsoft.com/office/powerpoint/2010/main" val="16180568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effectLst/>
              </a:rPr>
              <a:t>Principio de Indivisibilidad</a:t>
            </a:r>
            <a:endParaRPr lang="es-MX" dirty="0"/>
          </a:p>
        </p:txBody>
      </p:sp>
      <p:sp>
        <p:nvSpPr>
          <p:cNvPr id="3" name="Marcador de contenido 2"/>
          <p:cNvSpPr>
            <a:spLocks noGrp="1"/>
          </p:cNvSpPr>
          <p:nvPr>
            <p:ph idx="1"/>
          </p:nvPr>
        </p:nvSpPr>
        <p:spPr/>
        <p:txBody>
          <a:bodyPr>
            <a:normAutofit/>
          </a:bodyPr>
          <a:lstStyle/>
          <a:p>
            <a:pPr algn="just"/>
            <a:r>
              <a:rPr lang="es-MX" sz="4800" dirty="0">
                <a:effectLst/>
              </a:rPr>
              <a:t>S</a:t>
            </a:r>
            <a:r>
              <a:rPr lang="es-MX" sz="4800" dirty="0" smtClean="0">
                <a:effectLst/>
              </a:rPr>
              <a:t>ignifica </a:t>
            </a:r>
            <a:r>
              <a:rPr lang="es-MX" sz="4800" dirty="0">
                <a:effectLst/>
              </a:rPr>
              <a:t>que todos los derechos y libertades humanas no pueden ser divididos, fragmentados o jerarquizados.</a:t>
            </a:r>
            <a:endParaRPr lang="es-MX" sz="4800" dirty="0"/>
          </a:p>
        </p:txBody>
      </p:sp>
    </p:spTree>
    <p:extLst>
      <p:ext uri="{BB962C8B-B14F-4D97-AF65-F5344CB8AC3E}">
        <p14:creationId xmlns:p14="http://schemas.microsoft.com/office/powerpoint/2010/main" val="785170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effectLst/>
              </a:rPr>
              <a:t>Principio de </a:t>
            </a:r>
            <a:r>
              <a:rPr lang="es-MX" dirty="0" smtClean="0">
                <a:effectLst/>
              </a:rPr>
              <a:t>Interdependencia</a:t>
            </a:r>
            <a:endParaRPr lang="es-MX" dirty="0"/>
          </a:p>
        </p:txBody>
      </p:sp>
      <p:sp>
        <p:nvSpPr>
          <p:cNvPr id="3" name="Marcador de contenido 2"/>
          <p:cNvSpPr>
            <a:spLocks noGrp="1"/>
          </p:cNvSpPr>
          <p:nvPr>
            <p:ph idx="1"/>
          </p:nvPr>
        </p:nvSpPr>
        <p:spPr/>
        <p:txBody>
          <a:bodyPr>
            <a:noAutofit/>
          </a:bodyPr>
          <a:lstStyle/>
          <a:p>
            <a:pPr algn="just"/>
            <a:r>
              <a:rPr lang="es-MX" sz="2800" dirty="0">
                <a:effectLst/>
              </a:rPr>
              <a:t>S</a:t>
            </a:r>
            <a:r>
              <a:rPr lang="es-MX" sz="2800" dirty="0" smtClean="0">
                <a:effectLst/>
              </a:rPr>
              <a:t>ignifica </a:t>
            </a:r>
            <a:r>
              <a:rPr lang="es-MX" sz="2800" dirty="0">
                <a:effectLst/>
              </a:rPr>
              <a:t>que todos los derechos y libertades humanas se encuentran entrelazados unos con otros y entre sí. Es decir, al no poder ser divididos (</a:t>
            </a:r>
            <a:r>
              <a:rPr lang="es-MX" sz="2800" i="1" dirty="0">
                <a:effectLst/>
              </a:rPr>
              <a:t>indivisibilidad</a:t>
            </a:r>
            <a:r>
              <a:rPr lang="es-MX" sz="2800" dirty="0">
                <a:effectLst/>
              </a:rPr>
              <a:t>) es lógico que entre ellos exista conexión que los fortalece en su conjunto. Para la realización de un derecho humano será necesario la realización de otros derechos; asimismo, si es vulnerado un derecho es inconcuso que se comprenderán violentados otros derechos humanos.</a:t>
            </a:r>
            <a:endParaRPr lang="es-MX" sz="2800" dirty="0"/>
          </a:p>
        </p:txBody>
      </p:sp>
    </p:spTree>
    <p:extLst>
      <p:ext uri="{BB962C8B-B14F-4D97-AF65-F5344CB8AC3E}">
        <p14:creationId xmlns:p14="http://schemas.microsoft.com/office/powerpoint/2010/main" val="360892980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effectLst/>
              </a:rPr>
              <a:t>Principio de Progresividad</a:t>
            </a:r>
            <a:endParaRPr lang="es-MX" dirty="0"/>
          </a:p>
        </p:txBody>
      </p:sp>
      <p:sp>
        <p:nvSpPr>
          <p:cNvPr id="3" name="Marcador de contenido 2"/>
          <p:cNvSpPr>
            <a:spLocks noGrp="1"/>
          </p:cNvSpPr>
          <p:nvPr>
            <p:ph idx="1"/>
          </p:nvPr>
        </p:nvSpPr>
        <p:spPr/>
        <p:txBody>
          <a:bodyPr>
            <a:noAutofit/>
          </a:bodyPr>
          <a:lstStyle/>
          <a:p>
            <a:pPr algn="just"/>
            <a:r>
              <a:rPr lang="es-MX" sz="2800" dirty="0">
                <a:effectLst/>
              </a:rPr>
              <a:t>S</a:t>
            </a:r>
            <a:r>
              <a:rPr lang="es-MX" sz="2800" dirty="0" smtClean="0">
                <a:effectLst/>
              </a:rPr>
              <a:t>ignifica </a:t>
            </a:r>
            <a:r>
              <a:rPr lang="es-MX" sz="2800" dirty="0">
                <a:effectLst/>
              </a:rPr>
              <a:t>que todos los derechos y libertades deben ser cumplidos en su conjunto en cada momento histórico de manera constante, permanente y continua para lograr el desarrollo íntegro de la dignidad de la persona, prohibiéndose cualquier retroceso o regresión, debiendo el Estado enfocar su labor por todos los medios concretos, oportunos, posibles, necesarios y de utilidad que se requieran para lograr mencionada finalidad.</a:t>
            </a:r>
            <a:endParaRPr lang="es-MX" sz="2800" dirty="0"/>
          </a:p>
        </p:txBody>
      </p:sp>
    </p:spTree>
    <p:extLst>
      <p:ext uri="{BB962C8B-B14F-4D97-AF65-F5344CB8AC3E}">
        <p14:creationId xmlns:p14="http://schemas.microsoft.com/office/powerpoint/2010/main" val="24492865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effectLst/>
              </a:rPr>
              <a:t>OBLIGACIONES DEL ESTADO EN MATERIA DE DERECHOS HUMANOS</a:t>
            </a:r>
            <a:endParaRPr lang="es-MX" dirty="0"/>
          </a:p>
        </p:txBody>
      </p:sp>
      <p:sp>
        <p:nvSpPr>
          <p:cNvPr id="3" name="Marcador de contenido 2"/>
          <p:cNvSpPr>
            <a:spLocks noGrp="1"/>
          </p:cNvSpPr>
          <p:nvPr>
            <p:ph idx="1"/>
          </p:nvPr>
        </p:nvSpPr>
        <p:spPr/>
        <p:txBody>
          <a:bodyPr/>
          <a:lstStyle/>
          <a:p>
            <a:pPr algn="just"/>
            <a:r>
              <a:rPr lang="es-MX" sz="2800" dirty="0">
                <a:effectLst/>
              </a:rPr>
              <a:t>Todas las autoridades, del nivel que sean –federal, estatal o municipal–, no importando su esfera competencial, no sólo tienen la obligación de </a:t>
            </a:r>
            <a:r>
              <a:rPr lang="es-MX" sz="2800" i="1" dirty="0">
                <a:effectLst/>
              </a:rPr>
              <a:t>promover, respetar, proteger y garantizar</a:t>
            </a:r>
            <a:r>
              <a:rPr lang="es-MX" sz="2800" dirty="0">
                <a:effectLst/>
              </a:rPr>
              <a:t> los derechos humanos consagrados en la Constitución, sino también, de aquellos reconocidos en los tratados internacionales de los que el Estado mexicano sea parte;</a:t>
            </a:r>
          </a:p>
          <a:p>
            <a:endParaRPr lang="es-MX" dirty="0"/>
          </a:p>
        </p:txBody>
      </p:sp>
    </p:spTree>
    <p:extLst>
      <p:ext uri="{BB962C8B-B14F-4D97-AF65-F5344CB8AC3E}">
        <p14:creationId xmlns:p14="http://schemas.microsoft.com/office/powerpoint/2010/main" val="2633191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p:txBody>
          <a:bodyPr>
            <a:normAutofit lnSpcReduction="10000"/>
          </a:bodyPr>
          <a:lstStyle/>
          <a:p>
            <a:pPr algn="just"/>
            <a:r>
              <a:rPr lang="es-MX" sz="2800" dirty="0">
                <a:effectLst/>
              </a:rPr>
              <a:t>El Estado mexicano tiene la irrenunciable obligación de no </a:t>
            </a:r>
            <a:r>
              <a:rPr lang="es-MX" sz="2800" dirty="0" smtClean="0">
                <a:effectLst/>
              </a:rPr>
              <a:t>sólo </a:t>
            </a:r>
            <a:r>
              <a:rPr lang="es-MX" sz="2800" i="1" dirty="0" smtClean="0">
                <a:effectLst/>
              </a:rPr>
              <a:t>promover</a:t>
            </a:r>
            <a:r>
              <a:rPr lang="es-MX" sz="2800" dirty="0">
                <a:effectLst/>
              </a:rPr>
              <a:t> los derechos humanos sino de </a:t>
            </a:r>
            <a:r>
              <a:rPr lang="es-MX" sz="2800" i="1" dirty="0">
                <a:effectLst/>
              </a:rPr>
              <a:t>prevenir, investigar, sancionar y reparar</a:t>
            </a:r>
            <a:r>
              <a:rPr lang="es-MX" sz="2800" dirty="0">
                <a:effectLst/>
              </a:rPr>
              <a:t> las violaciones a los mismo; y</a:t>
            </a:r>
          </a:p>
          <a:p>
            <a:pPr algn="just"/>
            <a:r>
              <a:rPr lang="es-MX" sz="2800" dirty="0">
                <a:effectLst/>
              </a:rPr>
              <a:t>La </a:t>
            </a:r>
            <a:r>
              <a:rPr lang="es-MX" sz="2800" i="1" dirty="0">
                <a:effectLst/>
              </a:rPr>
              <a:t>promoción, respeto, protección y garantía</a:t>
            </a:r>
            <a:r>
              <a:rPr lang="es-MX" sz="2800" dirty="0">
                <a:effectLst/>
              </a:rPr>
              <a:t> de los derechos humanos siempre será de conformidad con los</a:t>
            </a:r>
            <a:r>
              <a:rPr lang="es-MX" sz="2800" i="1" dirty="0">
                <a:effectLst/>
              </a:rPr>
              <a:t> principios de universalidad, interdependencia, indivisibilidad y progresividad.</a:t>
            </a:r>
            <a:endParaRPr lang="es-MX" sz="2800" dirty="0">
              <a:effectLst/>
            </a:endParaRPr>
          </a:p>
          <a:p>
            <a:endParaRPr lang="es-MX" dirty="0"/>
          </a:p>
        </p:txBody>
      </p:sp>
    </p:spTree>
    <p:extLst>
      <p:ext uri="{BB962C8B-B14F-4D97-AF65-F5344CB8AC3E}">
        <p14:creationId xmlns:p14="http://schemas.microsoft.com/office/powerpoint/2010/main" val="274730105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p:txBody>
          <a:bodyPr>
            <a:noAutofit/>
          </a:bodyPr>
          <a:lstStyle/>
          <a:p>
            <a:pPr marL="0" indent="0" algn="just">
              <a:buNone/>
            </a:pPr>
            <a:r>
              <a:rPr lang="es-MX" sz="2400" dirty="0">
                <a:effectLst/>
              </a:rPr>
              <a:t>Así, los poderes del Estado, sin importar la distribución competencial, irrenunciablemente, tendrán como deber lo siguiente</a:t>
            </a:r>
            <a:r>
              <a:rPr lang="es-MX" sz="2400" dirty="0" smtClean="0">
                <a:effectLst/>
              </a:rPr>
              <a:t>:</a:t>
            </a:r>
          </a:p>
          <a:p>
            <a:pPr marL="0" indent="0" algn="just">
              <a:buNone/>
            </a:pPr>
            <a:endParaRPr lang="es-MX" sz="2400" dirty="0">
              <a:effectLst/>
            </a:endParaRPr>
          </a:p>
          <a:p>
            <a:pPr algn="just"/>
            <a:r>
              <a:rPr lang="es-MX" sz="2400" b="1" i="1" dirty="0">
                <a:solidFill>
                  <a:srgbClr val="FFFF00"/>
                </a:solidFill>
                <a:effectLst/>
              </a:rPr>
              <a:t>Promover los derechos humanos</a:t>
            </a:r>
            <a:r>
              <a:rPr lang="es-MX" sz="2400" dirty="0">
                <a:effectLst/>
              </a:rPr>
              <a:t>, es decir, la realización de ejercicios permanentes de promoción y difusión de los derechos humanos y su contenido mediante acciones y adecuaciones necesarias para que toda persona no sólo pueda conocer cuáles son sus derechos y libertades sino también reclamarlos y ejercerlos, convirtiéndose en sujetos bienhechores de los mismos;</a:t>
            </a:r>
          </a:p>
          <a:p>
            <a:pPr algn="just"/>
            <a:endParaRPr lang="es-MX" sz="2400" dirty="0"/>
          </a:p>
        </p:txBody>
      </p:sp>
    </p:spTree>
    <p:extLst>
      <p:ext uri="{BB962C8B-B14F-4D97-AF65-F5344CB8AC3E}">
        <p14:creationId xmlns:p14="http://schemas.microsoft.com/office/powerpoint/2010/main" val="114258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Proposición con PUNTO DE ACUERDO</a:t>
            </a:r>
            <a:endParaRPr lang="es-MX" dirty="0"/>
          </a:p>
        </p:txBody>
      </p:sp>
      <p:sp>
        <p:nvSpPr>
          <p:cNvPr id="3" name="Marcador de contenido 2"/>
          <p:cNvSpPr>
            <a:spLocks noGrp="1"/>
          </p:cNvSpPr>
          <p:nvPr>
            <p:ph idx="1"/>
          </p:nvPr>
        </p:nvSpPr>
        <p:spPr/>
        <p:txBody>
          <a:bodyPr/>
          <a:lstStyle/>
          <a:p>
            <a:pPr algn="just"/>
            <a:r>
              <a:rPr lang="es-MX" dirty="0"/>
              <a:t>Es una petición para que la Cámara asuma una postura institucional respecto a un asunto no </a:t>
            </a:r>
            <a:r>
              <a:rPr lang="es-MX" dirty="0" smtClean="0"/>
              <a:t>legislativo.</a:t>
            </a:r>
            <a:endParaRPr lang="es-MX" dirty="0"/>
          </a:p>
          <a:p>
            <a:pPr algn="just"/>
            <a:r>
              <a:rPr lang="es-MX" dirty="0" smtClean="0"/>
              <a:t>Deberán </a:t>
            </a:r>
            <a:r>
              <a:rPr lang="es-MX" dirty="0"/>
              <a:t>presentarse a través de un escrito fundado, con una propuesta clara de resolutivo y firmadas por sus </a:t>
            </a:r>
            <a:r>
              <a:rPr lang="es-MX" dirty="0" smtClean="0"/>
              <a:t>autores.</a:t>
            </a:r>
            <a:endParaRPr lang="es-MX" dirty="0"/>
          </a:p>
        </p:txBody>
      </p:sp>
    </p:spTree>
    <p:extLst>
      <p:ext uri="{BB962C8B-B14F-4D97-AF65-F5344CB8AC3E}">
        <p14:creationId xmlns:p14="http://schemas.microsoft.com/office/powerpoint/2010/main" val="30304700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p:txBody>
          <a:bodyPr>
            <a:normAutofit/>
          </a:bodyPr>
          <a:lstStyle/>
          <a:p>
            <a:pPr algn="just"/>
            <a:r>
              <a:rPr lang="es-MX" sz="2800" b="1" i="1" dirty="0">
                <a:solidFill>
                  <a:srgbClr val="FFFF00"/>
                </a:solidFill>
                <a:effectLst/>
              </a:rPr>
              <a:t>Respetar los derechos humanos</a:t>
            </a:r>
            <a:r>
              <a:rPr lang="es-MX" sz="2800" b="1" dirty="0">
                <a:solidFill>
                  <a:srgbClr val="FFFF00"/>
                </a:solidFill>
                <a:effectLst/>
              </a:rPr>
              <a:t>,</a:t>
            </a:r>
            <a:r>
              <a:rPr lang="es-MX" sz="2800" dirty="0">
                <a:effectLst/>
              </a:rPr>
              <a:t> es decir, abstenerse de realizar toda clase de acciones u omisiones que violen, restrinjan, vulneren, pongan en peligro o sean regresivas de los derechos y libertades de las personas. Asimismo, tiene la obligación de utilizar todos los recursos a su alcance para hacer efectivos los derechos humanos para el fortalecimiento de la sociedad democrática;</a:t>
            </a:r>
          </a:p>
          <a:p>
            <a:pPr algn="just"/>
            <a:endParaRPr lang="es-MX" sz="2800" dirty="0"/>
          </a:p>
        </p:txBody>
      </p:sp>
    </p:spTree>
    <p:extLst>
      <p:ext uri="{BB962C8B-B14F-4D97-AF65-F5344CB8AC3E}">
        <p14:creationId xmlns:p14="http://schemas.microsoft.com/office/powerpoint/2010/main" val="283378280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p:txBody>
          <a:bodyPr/>
          <a:lstStyle/>
          <a:p>
            <a:pPr algn="just"/>
            <a:r>
              <a:rPr lang="es-MX" sz="2800" b="1" i="1" dirty="0">
                <a:solidFill>
                  <a:srgbClr val="FFFF00"/>
                </a:solidFill>
                <a:effectLst/>
              </a:rPr>
              <a:t>Proteger los derechos humanos</a:t>
            </a:r>
            <a:r>
              <a:rPr lang="es-MX" sz="2800" dirty="0">
                <a:effectLst/>
              </a:rPr>
              <a:t>, es decir, tomar todas las medidas necesarias que sean suficientes para evitar que sean vulnerados o violados los derechos y libertades de la persona. Lo anterior llevaría a preguntar ¿frente a quiénes se deben proteger los derechos humanos? Sin duda, la respuesta es: frente a todos, sin excepción;</a:t>
            </a:r>
          </a:p>
          <a:p>
            <a:endParaRPr lang="es-MX" dirty="0"/>
          </a:p>
        </p:txBody>
      </p:sp>
    </p:spTree>
    <p:extLst>
      <p:ext uri="{BB962C8B-B14F-4D97-AF65-F5344CB8AC3E}">
        <p14:creationId xmlns:p14="http://schemas.microsoft.com/office/powerpoint/2010/main" val="40835638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p:txBody>
          <a:bodyPr/>
          <a:lstStyle/>
          <a:p>
            <a:pPr algn="just"/>
            <a:r>
              <a:rPr lang="es-MX" sz="2800" b="1" i="1" dirty="0">
                <a:solidFill>
                  <a:srgbClr val="FFFF00"/>
                </a:solidFill>
                <a:effectLst/>
              </a:rPr>
              <a:t>Garantizar los derechos humanos</a:t>
            </a:r>
            <a:r>
              <a:rPr lang="es-MX" sz="2800" dirty="0">
                <a:effectLst/>
              </a:rPr>
              <a:t>, es decir, asegurarse de que toda persona, sin excepción, pueda ejercer sus derechos y libertades para el pleno desarrollo de su dignidad. En esta idea, entran, también, las acciones, recursos, mecanismos y procedimientos que permiten asegurar la exigibilidad, </a:t>
            </a:r>
            <a:r>
              <a:rPr lang="es-MX" sz="2800" dirty="0" err="1">
                <a:effectLst/>
              </a:rPr>
              <a:t>justiciabilidad</a:t>
            </a:r>
            <a:r>
              <a:rPr lang="es-MX" sz="2800" dirty="0">
                <a:effectLst/>
              </a:rPr>
              <a:t> y eficacia de los derechos y sus obligaciones correlativas.</a:t>
            </a:r>
          </a:p>
          <a:p>
            <a:endParaRPr lang="es-MX" dirty="0"/>
          </a:p>
        </p:txBody>
      </p:sp>
    </p:spTree>
    <p:extLst>
      <p:ext uri="{BB962C8B-B14F-4D97-AF65-F5344CB8AC3E}">
        <p14:creationId xmlns:p14="http://schemas.microsoft.com/office/powerpoint/2010/main" val="181388591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effectLst/>
              </a:rPr>
              <a:t>al Estado también le corresponderá</a:t>
            </a:r>
            <a:r>
              <a:rPr lang="es-MX" b="0" dirty="0">
                <a:effectLst/>
              </a:rPr>
              <a:t>:</a:t>
            </a:r>
            <a:endParaRPr lang="es-MX" dirty="0"/>
          </a:p>
        </p:txBody>
      </p:sp>
      <p:sp>
        <p:nvSpPr>
          <p:cNvPr id="3" name="Marcador de contenido 2"/>
          <p:cNvSpPr>
            <a:spLocks noGrp="1"/>
          </p:cNvSpPr>
          <p:nvPr>
            <p:ph idx="1"/>
          </p:nvPr>
        </p:nvSpPr>
        <p:spPr/>
        <p:txBody>
          <a:bodyPr/>
          <a:lstStyle/>
          <a:p>
            <a:pPr algn="just"/>
            <a:r>
              <a:rPr lang="es-MX" sz="2800" b="1" i="1" dirty="0">
                <a:solidFill>
                  <a:srgbClr val="FFFF00"/>
                </a:solidFill>
                <a:effectLst/>
              </a:rPr>
              <a:t>Prevenir las violaciones a los derechos humanos</a:t>
            </a:r>
            <a:r>
              <a:rPr lang="es-MX" sz="2800" dirty="0">
                <a:effectLst/>
              </a:rPr>
              <a:t>, lo que implica que el Estado tiene la obligación de difundir los derechos y libertades, así como sus contenidos; difusión y promoción que no se limita únicamente para los gobernados sino para autoridades. Además, implica obligación para que se diseñen acciones con el propósito de disminuir y desarticular las violaciones a los derechos humanos;</a:t>
            </a:r>
          </a:p>
          <a:p>
            <a:endParaRPr lang="es-MX" dirty="0"/>
          </a:p>
        </p:txBody>
      </p:sp>
    </p:spTree>
    <p:extLst>
      <p:ext uri="{BB962C8B-B14F-4D97-AF65-F5344CB8AC3E}">
        <p14:creationId xmlns:p14="http://schemas.microsoft.com/office/powerpoint/2010/main" val="85341152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p:txBody>
          <a:bodyPr>
            <a:normAutofit/>
          </a:bodyPr>
          <a:lstStyle/>
          <a:p>
            <a:pPr algn="just"/>
            <a:r>
              <a:rPr lang="es-MX" sz="3200" b="1" i="1" dirty="0">
                <a:solidFill>
                  <a:srgbClr val="FFFF00"/>
                </a:solidFill>
                <a:effectLst/>
              </a:rPr>
              <a:t>Investigar las violaciones a los derechos humanos</a:t>
            </a:r>
            <a:r>
              <a:rPr lang="es-MX" sz="3200" dirty="0">
                <a:effectLst/>
              </a:rPr>
              <a:t>, o sea, que deberá utilizar todos los medios legalmente a su alcance para determinar y localizar a los sujetos responsables de violaciones a los derechos humanos;</a:t>
            </a:r>
          </a:p>
          <a:p>
            <a:pPr algn="just"/>
            <a:endParaRPr lang="es-MX" sz="3200" dirty="0"/>
          </a:p>
        </p:txBody>
      </p:sp>
    </p:spTree>
    <p:extLst>
      <p:ext uri="{BB962C8B-B14F-4D97-AF65-F5344CB8AC3E}">
        <p14:creationId xmlns:p14="http://schemas.microsoft.com/office/powerpoint/2010/main" val="242441934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p:txBody>
          <a:bodyPr>
            <a:normAutofit fontScale="92500"/>
          </a:bodyPr>
          <a:lstStyle/>
          <a:p>
            <a:pPr algn="just"/>
            <a:r>
              <a:rPr lang="es-MX" sz="2800" b="1" i="1" dirty="0">
                <a:solidFill>
                  <a:srgbClr val="FFFF00"/>
                </a:solidFill>
                <a:effectLst/>
              </a:rPr>
              <a:t>Sancionar las violaciones a los derechos humanos</a:t>
            </a:r>
            <a:r>
              <a:rPr lang="es-MX" sz="2800" dirty="0">
                <a:effectLst/>
              </a:rPr>
              <a:t>, que es la imposición de penas por restricciones o violaciones a los derechos y libertades; y</a:t>
            </a:r>
          </a:p>
          <a:p>
            <a:pPr algn="just"/>
            <a:r>
              <a:rPr lang="es-MX" sz="2800" b="1" i="1" dirty="0">
                <a:solidFill>
                  <a:srgbClr val="FFFF00"/>
                </a:solidFill>
                <a:effectLst/>
              </a:rPr>
              <a:t>Reparar las violaciones a los derechos humanos</a:t>
            </a:r>
            <a:r>
              <a:rPr lang="es-MX" sz="2800" dirty="0">
                <a:effectLst/>
              </a:rPr>
              <a:t>, consistente en hacer uso de los medios necesarios para restituir en el goce de los derechos y libertades que fueron vulnerados, haciéndose entrega de la indemnización correspondiente.</a:t>
            </a:r>
          </a:p>
          <a:p>
            <a:endParaRPr lang="es-MX" dirty="0"/>
          </a:p>
        </p:txBody>
      </p:sp>
    </p:spTree>
    <p:extLst>
      <p:ext uri="{BB962C8B-B14F-4D97-AF65-F5344CB8AC3E}">
        <p14:creationId xmlns:p14="http://schemas.microsoft.com/office/powerpoint/2010/main" val="54679551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Jurisprudencia de la </a:t>
            </a:r>
            <a:r>
              <a:rPr lang="es-MX" dirty="0" err="1" smtClean="0"/>
              <a:t>s.c.j.n</a:t>
            </a:r>
            <a:r>
              <a:rPr lang="es-MX" dirty="0" smtClean="0"/>
              <a:t>.</a:t>
            </a:r>
            <a:endParaRPr lang="es-MX" dirty="0"/>
          </a:p>
        </p:txBody>
      </p:sp>
      <p:sp>
        <p:nvSpPr>
          <p:cNvPr id="3" name="Marcador de contenido 2"/>
          <p:cNvSpPr>
            <a:spLocks noGrp="1"/>
          </p:cNvSpPr>
          <p:nvPr>
            <p:ph idx="1"/>
          </p:nvPr>
        </p:nvSpPr>
        <p:spPr/>
        <p:txBody>
          <a:bodyPr>
            <a:normAutofit fontScale="92500" lnSpcReduction="10000"/>
          </a:bodyPr>
          <a:lstStyle/>
          <a:p>
            <a:r>
              <a:rPr lang="es-MX" b="1" dirty="0">
                <a:solidFill>
                  <a:srgbClr val="FFFF00"/>
                </a:solidFill>
              </a:rPr>
              <a:t>Décima </a:t>
            </a:r>
            <a:r>
              <a:rPr lang="es-MX" b="1" dirty="0" smtClean="0">
                <a:solidFill>
                  <a:srgbClr val="FFFF00"/>
                </a:solidFill>
              </a:rPr>
              <a:t>Época-</a:t>
            </a:r>
            <a:r>
              <a:rPr lang="es-MX" b="1" dirty="0">
                <a:solidFill>
                  <a:srgbClr val="FFFF00"/>
                </a:solidFill>
              </a:rPr>
              <a:t>De 10 de octubre de 2011 a la </a:t>
            </a:r>
            <a:r>
              <a:rPr lang="es-MX" b="1" dirty="0" smtClean="0">
                <a:solidFill>
                  <a:srgbClr val="FFFF00"/>
                </a:solidFill>
              </a:rPr>
              <a:t>fecha</a:t>
            </a:r>
          </a:p>
          <a:p>
            <a:pPr marL="0" indent="0" algn="just">
              <a:buNone/>
            </a:pPr>
            <a:r>
              <a:rPr lang="es-MX" dirty="0"/>
              <a:t>Mediante decreto publicado el 6 de junio de 2011 en el Diario Oficial de la Federación,</a:t>
            </a:r>
          </a:p>
          <a:p>
            <a:pPr marL="0" indent="0" algn="just">
              <a:buNone/>
            </a:pPr>
            <a:r>
              <a:rPr lang="es-MX" dirty="0"/>
              <a:t>se reformaron, adicionaron y derogaron diversas disposiciones de los artículos 94, 103,</a:t>
            </a:r>
          </a:p>
          <a:p>
            <a:pPr marL="0" indent="0" algn="just">
              <a:buNone/>
            </a:pPr>
            <a:r>
              <a:rPr lang="es-MX" dirty="0"/>
              <a:t>104 y 107 de la Constitución Política de los Estados Unidos Mexicanos, mismas que</a:t>
            </a:r>
          </a:p>
          <a:p>
            <a:pPr marL="0" indent="0" algn="just">
              <a:buNone/>
            </a:pPr>
            <a:r>
              <a:rPr lang="es-MX" dirty="0"/>
              <a:t>entraron en vigor el 4 de octubre de 2011. Asimismo, por decreto publicado en ese</a:t>
            </a:r>
          </a:p>
          <a:p>
            <a:pPr marL="0" indent="0" algn="just">
              <a:buNone/>
            </a:pPr>
            <a:r>
              <a:rPr lang="es-MX" dirty="0"/>
              <a:t>mismo medio oficial el 10 de junio de 2011, se modificó la denominación del Capítulo I,</a:t>
            </a:r>
          </a:p>
          <a:p>
            <a:pPr marL="0" indent="0" algn="just">
              <a:buNone/>
            </a:pPr>
            <a:r>
              <a:rPr lang="es-MX" dirty="0"/>
              <a:t>Del Título Primero y se reformaron diversos artículos de la Constitución Política de los</a:t>
            </a:r>
          </a:p>
          <a:p>
            <a:pPr marL="0" indent="0" algn="just">
              <a:buNone/>
            </a:pPr>
            <a:r>
              <a:rPr lang="es-MX" dirty="0"/>
              <a:t>Estados Unidos Mexicanos, en materia de derechos humanos</a:t>
            </a:r>
            <a:r>
              <a:rPr lang="es-MX" dirty="0" smtClean="0"/>
              <a:t>.</a:t>
            </a:r>
          </a:p>
          <a:p>
            <a:endParaRPr lang="es-MX" dirty="0"/>
          </a:p>
        </p:txBody>
      </p:sp>
    </p:spTree>
    <p:extLst>
      <p:ext uri="{BB962C8B-B14F-4D97-AF65-F5344CB8AC3E}">
        <p14:creationId xmlns:p14="http://schemas.microsoft.com/office/powerpoint/2010/main" val="403950193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p:txBody>
          <a:bodyPr>
            <a:normAutofit/>
          </a:bodyPr>
          <a:lstStyle/>
          <a:p>
            <a:pPr marL="0" indent="0">
              <a:buNone/>
            </a:pPr>
            <a:r>
              <a:rPr lang="es-MX" dirty="0"/>
              <a:t>Las mencionadas reformas, implicaron una modificación a la estructura del Poder</a:t>
            </a:r>
          </a:p>
          <a:p>
            <a:pPr marL="0" indent="0">
              <a:buNone/>
            </a:pPr>
            <a:r>
              <a:rPr lang="es-MX" dirty="0"/>
              <a:t>Judicial de la Federación, así como a la competencia de algunos de sus órganos que la</a:t>
            </a:r>
          </a:p>
          <a:p>
            <a:pPr marL="0" indent="0">
              <a:buNone/>
            </a:pPr>
            <a:r>
              <a:rPr lang="es-MX" dirty="0"/>
              <a:t>integran, lo que motivó la publicación del Acuerdo 12/2011 de fecha 10 de octubre de</a:t>
            </a:r>
          </a:p>
          <a:p>
            <a:pPr marL="0" indent="0">
              <a:buNone/>
            </a:pPr>
            <a:r>
              <a:rPr lang="es-MX" dirty="0"/>
              <a:t>2011, en donde el Pleno de la Suprema Corte de Justicia de la Nación, estipuló el inicio</a:t>
            </a:r>
          </a:p>
          <a:p>
            <a:pPr marL="0" indent="0">
              <a:buNone/>
            </a:pPr>
            <a:r>
              <a:rPr lang="es-MX" dirty="0"/>
              <a:t>de la Décima Época del Semanario Judicial de la Federación, que hasta la fecha</a:t>
            </a:r>
          </a:p>
          <a:p>
            <a:pPr marL="0" indent="0">
              <a:buNone/>
            </a:pPr>
            <a:r>
              <a:rPr lang="es-MX" dirty="0"/>
              <a:t>permanece.</a:t>
            </a:r>
          </a:p>
        </p:txBody>
      </p:sp>
    </p:spTree>
    <p:extLst>
      <p:ext uri="{BB962C8B-B14F-4D97-AF65-F5344CB8AC3E}">
        <p14:creationId xmlns:p14="http://schemas.microsoft.com/office/powerpoint/2010/main" val="354175638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003948" y="357416"/>
            <a:ext cx="10353762" cy="3695136"/>
          </a:xfrm>
        </p:spPr>
        <p:txBody>
          <a:bodyPr>
            <a:noAutofit/>
          </a:bodyPr>
          <a:lstStyle/>
          <a:p>
            <a:pPr marL="0" indent="0" algn="just">
              <a:buNone/>
            </a:pPr>
            <a:r>
              <a:rPr lang="es-MX" sz="1600" dirty="0"/>
              <a:t>Asimismo, se establece que la publicación de la Décima Época será mensual y </a:t>
            </a:r>
            <a:r>
              <a:rPr lang="es-MX" sz="1600" dirty="0" smtClean="0"/>
              <a:t>de manera </a:t>
            </a:r>
            <a:r>
              <a:rPr lang="es-MX" sz="1600" dirty="0"/>
              <a:t>impresa y electrónica, incluyendo las ejecutorias y las tesis cuyo engrose </a:t>
            </a:r>
            <a:r>
              <a:rPr lang="es-MX" sz="1600" dirty="0" smtClean="0"/>
              <a:t>y texto </a:t>
            </a:r>
            <a:r>
              <a:rPr lang="es-MX" sz="1600" dirty="0"/>
              <a:t>se hubiere aprobado en el mes anterior, y quedará integrada por diez apartados:</a:t>
            </a:r>
          </a:p>
          <a:p>
            <a:pPr algn="just"/>
            <a:r>
              <a:rPr lang="es-MX" sz="1600" dirty="0" smtClean="0"/>
              <a:t>Primera </a:t>
            </a:r>
            <a:r>
              <a:rPr lang="es-MX" sz="1600" dirty="0"/>
              <a:t>Parte. Pleno de la Suprema Corte de Justicia de la Nación (SCJN).</a:t>
            </a:r>
          </a:p>
          <a:p>
            <a:pPr algn="just"/>
            <a:r>
              <a:rPr lang="es-MX" sz="1600" dirty="0" smtClean="0"/>
              <a:t>Segunda </a:t>
            </a:r>
            <a:r>
              <a:rPr lang="es-MX" sz="1600" dirty="0"/>
              <a:t>Parte. Primera Sala SCJN;</a:t>
            </a:r>
          </a:p>
          <a:p>
            <a:pPr algn="just"/>
            <a:r>
              <a:rPr lang="pt-BR" sz="1600" dirty="0" err="1" smtClean="0"/>
              <a:t>Tercera</a:t>
            </a:r>
            <a:r>
              <a:rPr lang="pt-BR" sz="1600" dirty="0" smtClean="0"/>
              <a:t> </a:t>
            </a:r>
            <a:r>
              <a:rPr lang="pt-BR" sz="1600" dirty="0"/>
              <a:t>Parte. Segunda Sala SCJN;</a:t>
            </a:r>
          </a:p>
          <a:p>
            <a:pPr algn="just"/>
            <a:r>
              <a:rPr lang="es-MX" sz="1600" dirty="0" smtClean="0"/>
              <a:t>Cuarta </a:t>
            </a:r>
            <a:r>
              <a:rPr lang="es-MX" sz="1600" dirty="0"/>
              <a:t>Parte. Plenos de Circuito;</a:t>
            </a:r>
          </a:p>
          <a:p>
            <a:pPr algn="just"/>
            <a:r>
              <a:rPr lang="es-MX" sz="1600" dirty="0" smtClean="0"/>
              <a:t>Quinta </a:t>
            </a:r>
            <a:r>
              <a:rPr lang="es-MX" sz="1600" dirty="0"/>
              <a:t>Parte. Tribunales Colegiados de Circuito</a:t>
            </a:r>
            <a:r>
              <a:rPr lang="es-MX" sz="1600" dirty="0" smtClean="0"/>
              <a:t>;</a:t>
            </a:r>
          </a:p>
          <a:p>
            <a:pPr algn="just"/>
            <a:r>
              <a:rPr lang="es-MX" sz="1600" dirty="0"/>
              <a:t>Sexta Parte. Normativa y Acuerdos Relevantes;</a:t>
            </a:r>
          </a:p>
          <a:p>
            <a:pPr algn="just"/>
            <a:r>
              <a:rPr lang="es-MX" sz="1600" dirty="0" smtClean="0"/>
              <a:t>Séptima </a:t>
            </a:r>
            <a:r>
              <a:rPr lang="es-MX" sz="1600" dirty="0"/>
              <a:t>Parte. Índices;</a:t>
            </a:r>
          </a:p>
          <a:p>
            <a:pPr algn="just"/>
            <a:r>
              <a:rPr lang="es-MX" sz="1600" dirty="0" smtClean="0"/>
              <a:t>Octava </a:t>
            </a:r>
            <a:r>
              <a:rPr lang="es-MX" sz="1600" dirty="0"/>
              <a:t>Parte. Sentencias de la </a:t>
            </a:r>
            <a:r>
              <a:rPr lang="es-MX" sz="1600" dirty="0" err="1"/>
              <a:t>SCJN;ii</a:t>
            </a:r>
            <a:endParaRPr lang="es-MX" sz="1600" dirty="0"/>
          </a:p>
          <a:p>
            <a:pPr algn="just"/>
            <a:r>
              <a:rPr lang="es-MX" sz="1600" dirty="0" smtClean="0"/>
              <a:t>Novena </a:t>
            </a:r>
            <a:r>
              <a:rPr lang="es-MX" sz="1600" dirty="0"/>
              <a:t>Parte. Sentencias Relevantes dictadas por otros tribunales, </a:t>
            </a:r>
            <a:r>
              <a:rPr lang="es-MX" sz="1600" dirty="0" smtClean="0"/>
              <a:t>previo acuerdo </a:t>
            </a:r>
            <a:r>
              <a:rPr lang="es-MX" sz="1600" dirty="0"/>
              <a:t>del Pleno o de alguna de las Salas de la SCJN;</a:t>
            </a:r>
          </a:p>
          <a:p>
            <a:pPr algn="just"/>
            <a:r>
              <a:rPr lang="es-MX" sz="1600" dirty="0" smtClean="0"/>
              <a:t>Décima </a:t>
            </a:r>
            <a:r>
              <a:rPr lang="es-MX" sz="1600" dirty="0"/>
              <a:t>Parte. Otros Índices.</a:t>
            </a:r>
          </a:p>
        </p:txBody>
      </p:sp>
    </p:spTree>
    <p:extLst>
      <p:ext uri="{BB962C8B-B14F-4D97-AF65-F5344CB8AC3E}">
        <p14:creationId xmlns:p14="http://schemas.microsoft.com/office/powerpoint/2010/main" val="369302048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MX" dirty="0" smtClean="0"/>
              <a:t>SOBERANÍ NACIONAL Y SUPREMACÍA CONSTITUCIONAL VS. SUPRANACIONAL Y CONVENCIONAL</a:t>
            </a:r>
            <a:endParaRPr lang="es-MX" dirty="0"/>
          </a:p>
        </p:txBody>
      </p:sp>
      <p:pic>
        <p:nvPicPr>
          <p:cNvPr id="4" name="Marcador de conteni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47865" y="2229753"/>
            <a:ext cx="2815041" cy="4222562"/>
          </a:xfrm>
        </p:spPr>
      </p:pic>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7047" y="2216009"/>
            <a:ext cx="2934237" cy="4236306"/>
          </a:xfrm>
          <a:prstGeom prst="rect">
            <a:avLst/>
          </a:prstGeom>
        </p:spPr>
      </p:pic>
    </p:spTree>
    <p:extLst>
      <p:ext uri="{BB962C8B-B14F-4D97-AF65-F5344CB8AC3E}">
        <p14:creationId xmlns:p14="http://schemas.microsoft.com/office/powerpoint/2010/main" val="2640237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INICIATIVA Y DICTAMEN</a:t>
            </a:r>
            <a:endParaRPr lang="es-MX" dirty="0"/>
          </a:p>
        </p:txBody>
      </p:sp>
      <p:sp>
        <p:nvSpPr>
          <p:cNvPr id="3" name="Marcador de contenido 2"/>
          <p:cNvSpPr>
            <a:spLocks noGrp="1"/>
          </p:cNvSpPr>
          <p:nvPr>
            <p:ph idx="1"/>
          </p:nvPr>
        </p:nvSpPr>
        <p:spPr/>
        <p:txBody>
          <a:bodyPr>
            <a:normAutofit fontScale="25000" lnSpcReduction="20000"/>
          </a:bodyPr>
          <a:lstStyle/>
          <a:p>
            <a:r>
              <a:rPr lang="es-MX" sz="6400" dirty="0" smtClean="0"/>
              <a:t>Proceso de creación “científica” del Derecho</a:t>
            </a:r>
          </a:p>
          <a:p>
            <a:r>
              <a:rPr lang="es-MX" sz="6400" dirty="0" smtClean="0"/>
              <a:t>MÉTODO CIENTÍFICO: Observación, fijación del problema, formulación de hipótesis, experimentación, establecimiento de leyes</a:t>
            </a:r>
          </a:p>
          <a:p>
            <a:r>
              <a:rPr lang="es-MX" sz="6400" dirty="0" smtClean="0"/>
              <a:t>Allegarse todo el conocimiento jurídico sobre el tema:</a:t>
            </a:r>
          </a:p>
          <a:p>
            <a:r>
              <a:rPr lang="es-MX" sz="6400" dirty="0" smtClean="0"/>
              <a:t>Legislación (histórica y vigente)</a:t>
            </a:r>
          </a:p>
          <a:p>
            <a:r>
              <a:rPr lang="es-MX" sz="6400" dirty="0" smtClean="0"/>
              <a:t>Jurisprudencia</a:t>
            </a:r>
          </a:p>
          <a:p>
            <a:r>
              <a:rPr lang="es-MX" sz="6400" dirty="0" smtClean="0"/>
              <a:t>Doctrina</a:t>
            </a:r>
          </a:p>
          <a:p>
            <a:r>
              <a:rPr lang="es-MX" sz="6400" dirty="0" smtClean="0"/>
              <a:t>Derecho Internacional</a:t>
            </a:r>
          </a:p>
          <a:p>
            <a:r>
              <a:rPr lang="es-MX" sz="6400" dirty="0" smtClean="0"/>
              <a:t>Resoluciones</a:t>
            </a:r>
          </a:p>
          <a:p>
            <a:r>
              <a:rPr lang="es-MX" sz="6400" dirty="0" smtClean="0"/>
              <a:t>Derecho comparado</a:t>
            </a:r>
          </a:p>
          <a:p>
            <a:r>
              <a:rPr lang="es-MX" sz="6400" dirty="0" smtClean="0"/>
              <a:t>Estudios interdisciplinarios </a:t>
            </a:r>
          </a:p>
          <a:p>
            <a:r>
              <a:rPr lang="es-MX" sz="6400" dirty="0" smtClean="0"/>
              <a:t>Aportes del organizaciones académicas, de la sociedad civil, </a:t>
            </a:r>
            <a:r>
              <a:rPr lang="es-MX" sz="6400" dirty="0" err="1" smtClean="0"/>
              <a:t>etc</a:t>
            </a:r>
            <a:endParaRPr lang="es-MX" sz="6400" dirty="0" smtClean="0"/>
          </a:p>
          <a:p>
            <a:endParaRPr lang="es-MX" dirty="0" smtClean="0"/>
          </a:p>
          <a:p>
            <a:endParaRPr lang="es-MX" dirty="0"/>
          </a:p>
        </p:txBody>
      </p:sp>
    </p:spTree>
    <p:extLst>
      <p:ext uri="{BB962C8B-B14F-4D97-AF65-F5344CB8AC3E}">
        <p14:creationId xmlns:p14="http://schemas.microsoft.com/office/powerpoint/2010/main" val="1384054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DERECHO INTERNACIONAL PÚBLICO</a:t>
            </a:r>
            <a:endParaRPr lang="es-MX" dirty="0"/>
          </a:p>
        </p:txBody>
      </p:sp>
      <p:sp>
        <p:nvSpPr>
          <p:cNvPr id="3" name="Marcador de contenido 2"/>
          <p:cNvSpPr>
            <a:spLocks noGrp="1"/>
          </p:cNvSpPr>
          <p:nvPr>
            <p:ph idx="1"/>
          </p:nvPr>
        </p:nvSpPr>
        <p:spPr/>
        <p:txBody>
          <a:bodyPr/>
          <a:lstStyle/>
          <a:p>
            <a:pPr algn="just"/>
            <a:r>
              <a:rPr lang="es-MX" dirty="0">
                <a:effectLst/>
              </a:rPr>
              <a:t>E</a:t>
            </a:r>
            <a:r>
              <a:rPr lang="es-MX" dirty="0" smtClean="0">
                <a:effectLst/>
              </a:rPr>
              <a:t>s </a:t>
            </a:r>
            <a:r>
              <a:rPr lang="es-MX" dirty="0">
                <a:effectLst/>
              </a:rPr>
              <a:t>la rama del derecho público exterior que estudia y regula el comportamiento de los </a:t>
            </a:r>
            <a:r>
              <a:rPr lang="es-MX" dirty="0">
                <a:effectLst/>
                <a:hlinkClick r:id="rId2" tooltip="Estado"/>
              </a:rPr>
              <a:t>Estados</a:t>
            </a:r>
            <a:r>
              <a:rPr lang="es-MX" dirty="0">
                <a:effectLst/>
              </a:rPr>
              <a:t> y otros </a:t>
            </a:r>
            <a:r>
              <a:rPr lang="es-MX" dirty="0">
                <a:effectLst/>
                <a:hlinkClick r:id="rId3" tooltip="Sujeto de derecho internacional"/>
              </a:rPr>
              <a:t>sujetos internacionales</a:t>
            </a:r>
            <a:r>
              <a:rPr lang="es-MX" dirty="0">
                <a:effectLst/>
              </a:rPr>
              <a:t>, en sus competencias propias y relaciones mutuas, sobre la base de ciertos valores comunes, para garantizar la paz y cooperación internacional, mediante normas nacidas de fuentes internacionales específicas. O más brevemente, es el ordenamiento jurídico de la comunidad internacional.</a:t>
            </a:r>
            <a:endParaRPr lang="es-MX" dirty="0"/>
          </a:p>
        </p:txBody>
      </p:sp>
    </p:spTree>
    <p:extLst>
      <p:ext uri="{BB962C8B-B14F-4D97-AF65-F5344CB8AC3E}">
        <p14:creationId xmlns:p14="http://schemas.microsoft.com/office/powerpoint/2010/main" val="2683757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FUENTES </a:t>
            </a:r>
            <a:endParaRPr lang="es-MX" dirty="0"/>
          </a:p>
        </p:txBody>
      </p:sp>
      <p:sp>
        <p:nvSpPr>
          <p:cNvPr id="3" name="Marcador de contenido 2"/>
          <p:cNvSpPr>
            <a:spLocks noGrp="1"/>
          </p:cNvSpPr>
          <p:nvPr>
            <p:ph idx="1"/>
          </p:nvPr>
        </p:nvSpPr>
        <p:spPr/>
        <p:txBody>
          <a:bodyPr/>
          <a:lstStyle/>
          <a:p>
            <a:pPr algn="just"/>
            <a:r>
              <a:rPr lang="es-MX" dirty="0">
                <a:effectLst/>
              </a:rPr>
              <a:t>El derecho internacional está integrado por acuerdos entre Estados —tales como </a:t>
            </a:r>
            <a:r>
              <a:rPr lang="es-MX" dirty="0">
                <a:effectLst/>
                <a:hlinkClick r:id="rId2" tooltip="Tratado internacional"/>
              </a:rPr>
              <a:t>tratados internacionales</a:t>
            </a:r>
            <a:r>
              <a:rPr lang="es-MX" dirty="0">
                <a:effectLst/>
              </a:rPr>
              <a:t>, con diferentes denominaciones según el caso (tratados, pactos, convenios, cartas, memorándum, declaraciones conjuntas, intercambios de notas, etc.)— como también por la </a:t>
            </a:r>
            <a:r>
              <a:rPr lang="es-MX" dirty="0">
                <a:effectLst/>
                <a:hlinkClick r:id="rId3" tooltip="Costumbre internacional"/>
              </a:rPr>
              <a:t>costumbre internacional</a:t>
            </a:r>
            <a:r>
              <a:rPr lang="es-MX" dirty="0">
                <a:effectLst/>
              </a:rPr>
              <a:t>, que se compone a su vez de la práctica de los Estados, que éstos reconocen como obligatoria, y por los </a:t>
            </a:r>
            <a:r>
              <a:rPr lang="es-MX" dirty="0">
                <a:effectLst/>
                <a:hlinkClick r:id="rId4" tooltip="Principios generales del Derecho"/>
              </a:rPr>
              <a:t>principios generales del Derecho</a:t>
            </a:r>
            <a:r>
              <a:rPr lang="es-MX" dirty="0">
                <a:effectLst/>
              </a:rPr>
              <a:t>.</a:t>
            </a:r>
            <a:endParaRPr lang="es-MX" dirty="0"/>
          </a:p>
        </p:txBody>
      </p:sp>
    </p:spTree>
    <p:extLst>
      <p:ext uri="{BB962C8B-B14F-4D97-AF65-F5344CB8AC3E}">
        <p14:creationId xmlns:p14="http://schemas.microsoft.com/office/powerpoint/2010/main" val="42538195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b="0" dirty="0">
                <a:effectLst/>
              </a:rPr>
              <a:t>art. 38 del Estatuto de la </a:t>
            </a:r>
            <a:r>
              <a:rPr lang="es-MX" b="0" dirty="0">
                <a:effectLst/>
                <a:hlinkClick r:id="rId2" tooltip="Corte Internacional de Justicia"/>
              </a:rPr>
              <a:t>Corte Internacional de Justicia</a:t>
            </a:r>
            <a:r>
              <a:rPr lang="es-MX" b="0" dirty="0">
                <a:effectLst/>
              </a:rPr>
              <a:t> que dice:</a:t>
            </a:r>
            <a:endParaRPr lang="es-MX" dirty="0"/>
          </a:p>
        </p:txBody>
      </p:sp>
      <p:sp>
        <p:nvSpPr>
          <p:cNvPr id="3" name="Marcador de contenido 2"/>
          <p:cNvSpPr>
            <a:spLocks noGrp="1"/>
          </p:cNvSpPr>
          <p:nvPr>
            <p:ph idx="1"/>
          </p:nvPr>
        </p:nvSpPr>
        <p:spPr/>
        <p:txBody>
          <a:bodyPr>
            <a:normAutofit fontScale="92500" lnSpcReduction="20000"/>
          </a:bodyPr>
          <a:lstStyle/>
          <a:p>
            <a:pPr marL="0" indent="0">
              <a:buNone/>
            </a:pPr>
            <a:r>
              <a:rPr lang="es-MX" dirty="0">
                <a:effectLst/>
              </a:rPr>
              <a:t>La Corte, cuya función es decidir conforme al derecho internacional las controversias que le sean sometidas, deberá aplicar</a:t>
            </a:r>
          </a:p>
          <a:p>
            <a:r>
              <a:rPr lang="es-MX" dirty="0">
                <a:effectLst/>
              </a:rPr>
              <a:t>Las </a:t>
            </a:r>
            <a:r>
              <a:rPr lang="es-MX" dirty="0">
                <a:solidFill>
                  <a:srgbClr val="FF0000"/>
                </a:solidFill>
                <a:effectLst/>
              </a:rPr>
              <a:t>convenciones internacionales</a:t>
            </a:r>
            <a:r>
              <a:rPr lang="es-MX" dirty="0">
                <a:effectLst/>
              </a:rPr>
              <a:t>, sean generales o particulares, que establecen reglas expresamente reconocidas por los Estados litigantes</a:t>
            </a:r>
          </a:p>
          <a:p>
            <a:r>
              <a:rPr lang="es-MX" dirty="0">
                <a:effectLst/>
              </a:rPr>
              <a:t>La </a:t>
            </a:r>
            <a:r>
              <a:rPr lang="es-MX" dirty="0">
                <a:solidFill>
                  <a:srgbClr val="FF0000"/>
                </a:solidFill>
                <a:effectLst/>
              </a:rPr>
              <a:t>costumbre internacional </a:t>
            </a:r>
            <a:r>
              <a:rPr lang="es-MX" dirty="0">
                <a:effectLst/>
              </a:rPr>
              <a:t>como prueba de una práctica generalmente aceptada como derecho</a:t>
            </a:r>
          </a:p>
          <a:p>
            <a:r>
              <a:rPr lang="es-MX" dirty="0">
                <a:effectLst/>
              </a:rPr>
              <a:t>Los </a:t>
            </a:r>
            <a:r>
              <a:rPr lang="es-MX" dirty="0">
                <a:solidFill>
                  <a:srgbClr val="FF0000"/>
                </a:solidFill>
                <a:effectLst/>
              </a:rPr>
              <a:t>principios generales del derecho </a:t>
            </a:r>
            <a:r>
              <a:rPr lang="es-MX" dirty="0">
                <a:effectLst/>
              </a:rPr>
              <a:t>reconocidos por las naciones civilizadas</a:t>
            </a:r>
          </a:p>
          <a:p>
            <a:r>
              <a:rPr lang="es-MX" dirty="0">
                <a:effectLst/>
              </a:rPr>
              <a:t>Las </a:t>
            </a:r>
            <a:r>
              <a:rPr lang="es-MX" dirty="0">
                <a:solidFill>
                  <a:srgbClr val="FF0000"/>
                </a:solidFill>
                <a:effectLst/>
              </a:rPr>
              <a:t>decisiones judiciales y las doctrinas</a:t>
            </a:r>
            <a:r>
              <a:rPr lang="es-MX" dirty="0">
                <a:effectLst/>
              </a:rPr>
              <a:t> de los publicistas de mayor competencia de las distintas naciones como medio </a:t>
            </a:r>
            <a:r>
              <a:rPr lang="es-MX" b="1" dirty="0">
                <a:effectLst/>
              </a:rPr>
              <a:t>auxiliar</a:t>
            </a:r>
            <a:r>
              <a:rPr lang="es-MX" dirty="0">
                <a:effectLst/>
              </a:rPr>
              <a:t> para la determinación de las reglas de derecho, sin perjuicio de lo dispuesto en el Artículo 59.</a:t>
            </a:r>
          </a:p>
          <a:p>
            <a:endParaRPr lang="es-MX" dirty="0"/>
          </a:p>
        </p:txBody>
      </p:sp>
    </p:spTree>
    <p:extLst>
      <p:ext uri="{BB962C8B-B14F-4D97-AF65-F5344CB8AC3E}">
        <p14:creationId xmlns:p14="http://schemas.microsoft.com/office/powerpoint/2010/main" val="42663934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DERECHOS HUMANOS</a:t>
            </a:r>
            <a:endParaRPr lang="es-MX" dirty="0"/>
          </a:p>
        </p:txBody>
      </p:sp>
      <p:sp>
        <p:nvSpPr>
          <p:cNvPr id="3" name="Marcador de contenido 2"/>
          <p:cNvSpPr>
            <a:spLocks noGrp="1"/>
          </p:cNvSpPr>
          <p:nvPr>
            <p:ph idx="1"/>
          </p:nvPr>
        </p:nvSpPr>
        <p:spPr/>
        <p:txBody>
          <a:bodyPr>
            <a:normAutofit fontScale="92500" lnSpcReduction="10000"/>
          </a:bodyPr>
          <a:lstStyle/>
          <a:p>
            <a:pPr algn="just"/>
            <a:r>
              <a:rPr lang="es-MX" dirty="0">
                <a:effectLst/>
              </a:rPr>
              <a:t>Los </a:t>
            </a:r>
            <a:r>
              <a:rPr lang="es-MX" b="1" dirty="0">
                <a:effectLst/>
              </a:rPr>
              <a:t>derechos humanos</a:t>
            </a:r>
            <a:r>
              <a:rPr lang="es-MX" dirty="0">
                <a:effectLst/>
              </a:rPr>
              <a:t> son aquellas «condiciones instrumentales que le permiten a la persona su realización»  </a:t>
            </a:r>
            <a:r>
              <a:rPr lang="es-MX" i="1" dirty="0">
                <a:solidFill>
                  <a:srgbClr val="FFFF00"/>
                </a:solidFill>
                <a:effectLst/>
              </a:rPr>
              <a:t>Hernández Gómez, José Ricardo. Tratado de derecho Constitucional</a:t>
            </a:r>
            <a:r>
              <a:rPr lang="es-MX" i="1" dirty="0" smtClean="0">
                <a:solidFill>
                  <a:srgbClr val="FFFF00"/>
                </a:solidFill>
                <a:effectLst/>
              </a:rPr>
              <a:t>. Editorial </a:t>
            </a:r>
            <a:r>
              <a:rPr lang="es-MX" i="1" dirty="0">
                <a:solidFill>
                  <a:srgbClr val="FFFF00"/>
                </a:solidFill>
                <a:effectLst/>
              </a:rPr>
              <a:t>Ariadna, </a:t>
            </a:r>
            <a:r>
              <a:rPr lang="es-MX" i="1" dirty="0" smtClean="0">
                <a:solidFill>
                  <a:srgbClr val="FFFF00"/>
                </a:solidFill>
                <a:effectLst/>
              </a:rPr>
              <a:t>2010</a:t>
            </a:r>
          </a:p>
          <a:p>
            <a:pPr algn="just"/>
            <a:r>
              <a:rPr lang="es-MX" dirty="0" smtClean="0">
                <a:effectLst/>
              </a:rPr>
              <a:t>Pugna Iusnaturalismo Vs. </a:t>
            </a:r>
            <a:r>
              <a:rPr lang="es-MX" dirty="0" err="1" smtClean="0">
                <a:effectLst/>
              </a:rPr>
              <a:t>Iuspositivismo</a:t>
            </a:r>
            <a:endParaRPr lang="es-MX" dirty="0" smtClean="0">
              <a:effectLst/>
            </a:endParaRPr>
          </a:p>
          <a:p>
            <a:pPr algn="just"/>
            <a:r>
              <a:rPr lang="es-MX" dirty="0" smtClean="0">
                <a:effectLst/>
              </a:rPr>
              <a:t>Declaración de los Derechos de Virginia de 12 de Junio de 1776, obra de George Mason</a:t>
            </a:r>
          </a:p>
          <a:p>
            <a:pPr algn="just"/>
            <a:r>
              <a:rPr lang="es-MX" dirty="0" smtClean="0">
                <a:effectLst/>
              </a:rPr>
              <a:t>Declaración de Independencia de los EEUU de 4 de Julio de 1776, obra de Thomas Jefferson</a:t>
            </a:r>
          </a:p>
          <a:p>
            <a:pPr algn="just"/>
            <a:r>
              <a:rPr lang="es-MX" dirty="0" smtClean="0">
                <a:effectLst/>
              </a:rPr>
              <a:t>Declaración de los Derechos del Hombre y del Ciudadano de 26 de Agosto de 1789 aprobado por la Asamblea Nacional Francesa</a:t>
            </a:r>
            <a:endParaRPr lang="es-MX" dirty="0">
              <a:effectLst/>
            </a:endParaRPr>
          </a:p>
          <a:p>
            <a:endParaRPr lang="es-MX" dirty="0"/>
          </a:p>
        </p:txBody>
      </p:sp>
    </p:spTree>
    <p:extLst>
      <p:ext uri="{BB962C8B-B14F-4D97-AF65-F5344CB8AC3E}">
        <p14:creationId xmlns:p14="http://schemas.microsoft.com/office/powerpoint/2010/main" val="21541530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742332"/>
      </a:dk2>
      <a:lt2>
        <a:srgbClr val="EE91A0"/>
      </a:lt2>
      <a:accent1>
        <a:srgbClr val="E03754"/>
      </a:accent1>
      <a:accent2>
        <a:srgbClr val="E86C2E"/>
      </a:accent2>
      <a:accent3>
        <a:srgbClr val="DAB250"/>
      </a:accent3>
      <a:accent4>
        <a:srgbClr val="60C4AA"/>
      </a:accent4>
      <a:accent5>
        <a:srgbClr val="51A9DB"/>
      </a:accent5>
      <a:accent6>
        <a:srgbClr val="976AC9"/>
      </a:accent6>
      <a:hlink>
        <a:srgbClr val="D5445E"/>
      </a:hlink>
      <a:folHlink>
        <a:srgbClr val="E17C8E"/>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xmlns="" name="Damask" id="{F9A299A0-33D0-4E0F-9F3F-7163E3744208}" vid="{6B2E858E-683F-40D9-B4CB-284D097F3AC0}"/>
    </a:ext>
  </a:extLst>
</a:theme>
</file>

<file path=docProps/app.xml><?xml version="1.0" encoding="utf-8"?>
<Properties xmlns="http://schemas.openxmlformats.org/officeDocument/2006/extended-properties" xmlns:vt="http://schemas.openxmlformats.org/officeDocument/2006/docPropsVTypes">
  <Template>TM04033921[[fn=Damasco]]</Template>
  <TotalTime>134</TotalTime>
  <Words>1934</Words>
  <Application>Microsoft Office PowerPoint</Application>
  <PresentationFormat>Personalizado</PresentationFormat>
  <Paragraphs>163</Paragraphs>
  <Slides>49</Slides>
  <Notes>0</Notes>
  <HiddenSlides>0</HiddenSlides>
  <MMClips>0</MMClips>
  <ScaleCrop>false</ScaleCrop>
  <HeadingPairs>
    <vt:vector size="4" baseType="variant">
      <vt:variant>
        <vt:lpstr>Tema</vt:lpstr>
      </vt:variant>
      <vt:variant>
        <vt:i4>1</vt:i4>
      </vt:variant>
      <vt:variant>
        <vt:lpstr>Títulos de diapositiva</vt:lpstr>
      </vt:variant>
      <vt:variant>
        <vt:i4>49</vt:i4>
      </vt:variant>
    </vt:vector>
  </HeadingPairs>
  <TitlesOfParts>
    <vt:vector size="50" baseType="lpstr">
      <vt:lpstr>Damask</vt:lpstr>
      <vt:lpstr>OBLIGATORIEDAD DE LOS TRATADOS INTERNACIONALES EN MATERIA DE DD.HH. PARA EL PODER LEGISLATIVO</vt:lpstr>
      <vt:lpstr>INTRODUCCIÓN</vt:lpstr>
      <vt:lpstr>INICIATIVA</vt:lpstr>
      <vt:lpstr>Proposición con PUNTO DE ACUERDO</vt:lpstr>
      <vt:lpstr>INICIATIVA Y DICTAMEN</vt:lpstr>
      <vt:lpstr>DERECHO INTERNACIONAL PÚBLICO</vt:lpstr>
      <vt:lpstr>FUENTES </vt:lpstr>
      <vt:lpstr>art. 38 del Estatuto de la Corte Internacional de Justicia que dice:</vt:lpstr>
      <vt:lpstr>DERECHOS HUMANOS</vt:lpstr>
      <vt:lpstr>Presentación de PowerPoint</vt:lpstr>
      <vt:lpstr>Presentación de PowerPoint</vt:lpstr>
      <vt:lpstr>Presentación de PowerPoint</vt:lpstr>
      <vt:lpstr>Presentación de PowerPoint</vt:lpstr>
      <vt:lpstr>Presentación de PowerPoint</vt:lpstr>
      <vt:lpstr>Derechos humanos y derechos constitucionales </vt:lpstr>
      <vt:lpstr>Presentación de PowerPoint</vt:lpstr>
      <vt:lpstr>Presentación de PowerPoint</vt:lpstr>
      <vt:lpstr>Clasificación generacional </vt:lpstr>
      <vt:lpstr>Presentación de PowerPoint</vt:lpstr>
      <vt:lpstr>Presentación de PowerPoint</vt:lpstr>
      <vt:lpstr>CUARTA GENERACIÓN</vt:lpstr>
      <vt:lpstr>QUINTA GENERACIÓN</vt:lpstr>
      <vt:lpstr>Sistemas de protección de los derechos humanos</vt:lpstr>
      <vt:lpstr>Presentación de PowerPoint</vt:lpstr>
      <vt:lpstr>Presentación de PowerPoint</vt:lpstr>
      <vt:lpstr>Presentación de PowerPoint</vt:lpstr>
      <vt:lpstr>¿Cómo está compuesto el Sistema Interamericano?</vt:lpstr>
      <vt:lpstr>Presentación de PowerPoint</vt:lpstr>
      <vt:lpstr>Presentación de PowerPoint</vt:lpstr>
      <vt:lpstr>¿Cuáles son los sistemas de protección para nuestro país?</vt:lpstr>
      <vt:lpstr>TRAT. INT. Y EL PODER LEGISLATIVO</vt:lpstr>
      <vt:lpstr>Presentación de PowerPoint</vt:lpstr>
      <vt:lpstr>Principio de Universalidad</vt:lpstr>
      <vt:lpstr>Principio de Indivisibilidad</vt:lpstr>
      <vt:lpstr>Principio de Interdependencia</vt:lpstr>
      <vt:lpstr>Principio de Progresividad</vt:lpstr>
      <vt:lpstr>OBLIGACIONES DEL ESTADO EN MATERIA DE DERECHOS HUMANOS</vt:lpstr>
      <vt:lpstr>Presentación de PowerPoint</vt:lpstr>
      <vt:lpstr>Presentación de PowerPoint</vt:lpstr>
      <vt:lpstr>Presentación de PowerPoint</vt:lpstr>
      <vt:lpstr>Presentación de PowerPoint</vt:lpstr>
      <vt:lpstr>Presentación de PowerPoint</vt:lpstr>
      <vt:lpstr>al Estado también le corresponderá:</vt:lpstr>
      <vt:lpstr>Presentación de PowerPoint</vt:lpstr>
      <vt:lpstr>Presentación de PowerPoint</vt:lpstr>
      <vt:lpstr>Jurisprudencia de la s.c.j.n.</vt:lpstr>
      <vt:lpstr>Presentación de PowerPoint</vt:lpstr>
      <vt:lpstr>Presentación de PowerPoint</vt:lpstr>
      <vt:lpstr>SOBERANÍ NACIONAL Y SUPREMACÍA CONSTITUCIONAL VS. SUPRANACIONAL Y CONVENCIONAL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OBLIGATORIEDAD DE LOS TRATADOS INTERNACIONALES EN MATERIA DE DD.HH. PARA EL PODER LEGISLATIVO</dc:title>
  <dc:creator>Usuario</dc:creator>
  <cp:lastModifiedBy>Z400</cp:lastModifiedBy>
  <cp:revision>14</cp:revision>
  <dcterms:created xsi:type="dcterms:W3CDTF">2016-04-07T22:49:40Z</dcterms:created>
  <dcterms:modified xsi:type="dcterms:W3CDTF">2016-04-13T16:21:04Z</dcterms:modified>
</cp:coreProperties>
</file>